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fair Displ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5.xml"/><Relationship Id="rId33" Type="http://schemas.openxmlformats.org/officeDocument/2006/relationships/font" Target="fonts/PlayfairDisplay-boldItalic.fntdata"/><Relationship Id="rId10" Type="http://schemas.openxmlformats.org/officeDocument/2006/relationships/slide" Target="slides/slide4.xml"/><Relationship Id="rId32" Type="http://schemas.openxmlformats.org/officeDocument/2006/relationships/font" Target="fonts/PlayfairDisplay-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solidFill>
                  <a:schemeClr val="dk1"/>
                </a:solidFill>
              </a:rPr>
              <a:t>This part is tricky because we use it to manage our product and it is also the content of our product in the meanwhile. </a:t>
            </a:r>
            <a:r>
              <a:rPr lang="en"/>
              <a:t>I will discuss our management plan and product content at the same time from two aspects: Process model and Risk management.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Here is the process model. We use Scrum. Here is the basic framework of Scrum. Product backlog is fully detailed requirement. That is important because when all the backlogs are finished our product is finished and fully functional.  So this part is one of the crucial works from our </a:t>
            </a:r>
            <a:r>
              <a:rPr lang="en"/>
              <a:t>Initial</a:t>
            </a:r>
            <a:r>
              <a:rPr lang="en"/>
              <a:t> plan. It is also the foundation of risk management. After the first step, we will go to the Iteration (or sprint, same meaning) 1 increment, iteration 2 increment, until all the backlogs are finished. In each sprint, we will do sprint planning and have sprint backlog, that means we pick the high priority backlogs to sprint backlog. Then we coding we summary current sprint compare our plan. Then we have increments.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7" name="Shape 30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18" name="Shape 3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19" name="Shape 31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0" name="Shape 33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50" name="Shape 1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1" name="Shape 15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 sz="1800">
                <a:solidFill>
                  <a:schemeClr val="dk1"/>
                </a:solidFill>
              </a:rPr>
              <a:t>First, let’s start with introducing our product. Our product is a web application. </a:t>
            </a:r>
            <a:r>
              <a:rPr lang="en" sz="1800"/>
              <a:t>Obviously it is used on browser. We will use html5, CSS and Javascript, so it will work well for major browsers, chrome, safari, firefox. About web server, we already registered our domain and we will turn on the host when we finish major features. Also, the business logic is based on Scrum, one of the Agile management method. We’ll talk details later. Then, for database, we use MySQL which is embedded on the host.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40" name="Shape 34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52" name="Shape 35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62" name="Shape 3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63" name="Shape 36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4" name="Shape 37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63" name="Shape 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4" name="Shape 16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 sz="1800"/>
              <a:t>Why we develop this? Firstly we see the previous team’s work. It is a good desktop app and works well, but the installation is desperate. So we decide to make this web application. It is user friendly and no installation. Also, Agile method is usually based on multiple roles, so, for multi-users, web application is the best solution. On the other hand, web application is easier to update. We don’t want our product to be a toy. For the team from next semester, we will have all the documentations they need. And all they have to do is turn on the host and add more features and functions on this application.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76" name="Shape 1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7" name="Shape 17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9" name="Shape 18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00" name="Shape 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01" name="Shape 20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SzPts val="3200"/>
              <a:buFont typeface="Lato"/>
              <a:buNone/>
              <a:defRPr>
                <a:solidFill>
                  <a:schemeClr val="lt1"/>
                </a:solidFill>
                <a:latin typeface="Lato"/>
                <a:ea typeface="Lato"/>
                <a:cs typeface="Lato"/>
                <a:sym typeface="Lato"/>
              </a:defRPr>
            </a:lvl1pPr>
            <a:lvl2pPr lvl="1" algn="ctr">
              <a:spcBef>
                <a:spcPts val="0"/>
              </a:spcBef>
              <a:buClr>
                <a:schemeClr val="lt1"/>
              </a:buClr>
              <a:buSzPts val="3200"/>
              <a:buFont typeface="Lato"/>
              <a:buNone/>
              <a:defRPr>
                <a:solidFill>
                  <a:schemeClr val="lt1"/>
                </a:solidFill>
                <a:latin typeface="Lato"/>
                <a:ea typeface="Lato"/>
                <a:cs typeface="Lato"/>
                <a:sym typeface="Lato"/>
              </a:defRPr>
            </a:lvl2pPr>
            <a:lvl3pPr lvl="2" algn="ctr">
              <a:spcBef>
                <a:spcPts val="0"/>
              </a:spcBef>
              <a:buClr>
                <a:schemeClr val="lt1"/>
              </a:buClr>
              <a:buSzPts val="3200"/>
              <a:buFont typeface="Lato"/>
              <a:buNone/>
              <a:defRPr>
                <a:solidFill>
                  <a:schemeClr val="lt1"/>
                </a:solidFill>
                <a:latin typeface="Lato"/>
                <a:ea typeface="Lato"/>
                <a:cs typeface="Lato"/>
                <a:sym typeface="Lato"/>
              </a:defRPr>
            </a:lvl3pPr>
            <a:lvl4pPr lvl="3" algn="ctr">
              <a:spcBef>
                <a:spcPts val="0"/>
              </a:spcBef>
              <a:buClr>
                <a:schemeClr val="lt1"/>
              </a:buClr>
              <a:buSzPts val="3200"/>
              <a:buFont typeface="Lato"/>
              <a:buNone/>
              <a:defRPr>
                <a:solidFill>
                  <a:schemeClr val="lt1"/>
                </a:solidFill>
                <a:latin typeface="Lato"/>
                <a:ea typeface="Lato"/>
                <a:cs typeface="Lato"/>
                <a:sym typeface="Lato"/>
              </a:defRPr>
            </a:lvl4pPr>
            <a:lvl5pPr lvl="4" algn="ctr">
              <a:spcBef>
                <a:spcPts val="0"/>
              </a:spcBef>
              <a:buClr>
                <a:schemeClr val="lt1"/>
              </a:buClr>
              <a:buSzPts val="3200"/>
              <a:buFont typeface="Lato"/>
              <a:buNone/>
              <a:defRPr>
                <a:solidFill>
                  <a:schemeClr val="lt1"/>
                </a:solidFill>
                <a:latin typeface="Lato"/>
                <a:ea typeface="Lato"/>
                <a:cs typeface="Lato"/>
                <a:sym typeface="Lato"/>
              </a:defRPr>
            </a:lvl5pPr>
            <a:lvl6pPr lvl="5" algn="ctr">
              <a:spcBef>
                <a:spcPts val="0"/>
              </a:spcBef>
              <a:buClr>
                <a:schemeClr val="lt1"/>
              </a:buClr>
              <a:buSzPts val="3200"/>
              <a:buFont typeface="Lato"/>
              <a:buNone/>
              <a:defRPr>
                <a:solidFill>
                  <a:schemeClr val="lt1"/>
                </a:solidFill>
                <a:latin typeface="Lato"/>
                <a:ea typeface="Lato"/>
                <a:cs typeface="Lato"/>
                <a:sym typeface="Lato"/>
              </a:defRPr>
            </a:lvl6pPr>
            <a:lvl7pPr lvl="6" algn="ctr">
              <a:spcBef>
                <a:spcPts val="0"/>
              </a:spcBef>
              <a:buClr>
                <a:schemeClr val="lt1"/>
              </a:buClr>
              <a:buSzPts val="3200"/>
              <a:buFont typeface="Lato"/>
              <a:buNone/>
              <a:defRPr>
                <a:solidFill>
                  <a:schemeClr val="lt1"/>
                </a:solidFill>
                <a:latin typeface="Lato"/>
                <a:ea typeface="Lato"/>
                <a:cs typeface="Lato"/>
                <a:sym typeface="Lato"/>
              </a:defRPr>
            </a:lvl7pPr>
            <a:lvl8pPr lvl="7" algn="ctr">
              <a:spcBef>
                <a:spcPts val="0"/>
              </a:spcBef>
              <a:buClr>
                <a:schemeClr val="lt1"/>
              </a:buClr>
              <a:buSzPts val="3200"/>
              <a:buFont typeface="Lato"/>
              <a:buNone/>
              <a:defRPr>
                <a:solidFill>
                  <a:schemeClr val="lt1"/>
                </a:solidFill>
                <a:latin typeface="Lato"/>
                <a:ea typeface="Lato"/>
                <a:cs typeface="Lato"/>
                <a:sym typeface="Lato"/>
              </a:defRPr>
            </a:lvl8pPr>
            <a:lvl9pPr lvl="8" algn="ctr">
              <a:spcBef>
                <a:spcPts val="0"/>
              </a:spcBef>
              <a:buClr>
                <a:schemeClr val="lt1"/>
              </a:buClr>
              <a:buSzPts val="3200"/>
              <a:buFont typeface="Lato"/>
              <a:buNone/>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ts val="10000"/>
              <a:buFont typeface="Lato"/>
              <a:buNone/>
              <a:defRPr sz="10000">
                <a:latin typeface="Lato"/>
                <a:ea typeface="Lato"/>
                <a:cs typeface="Lato"/>
                <a:sym typeface="Lato"/>
              </a:defRPr>
            </a:lvl1pPr>
            <a:lvl2pPr lvl="1" algn="ctr">
              <a:spcBef>
                <a:spcPts val="0"/>
              </a:spcBef>
              <a:buSzPts val="10000"/>
              <a:buFont typeface="Lato"/>
              <a:buNone/>
              <a:defRPr sz="10000">
                <a:latin typeface="Lato"/>
                <a:ea typeface="Lato"/>
                <a:cs typeface="Lato"/>
                <a:sym typeface="Lato"/>
              </a:defRPr>
            </a:lvl2pPr>
            <a:lvl3pPr lvl="2" algn="ctr">
              <a:spcBef>
                <a:spcPts val="0"/>
              </a:spcBef>
              <a:buSzPts val="10000"/>
              <a:buFont typeface="Lato"/>
              <a:buNone/>
              <a:defRPr sz="10000">
                <a:latin typeface="Lato"/>
                <a:ea typeface="Lato"/>
                <a:cs typeface="Lato"/>
                <a:sym typeface="Lato"/>
              </a:defRPr>
            </a:lvl3pPr>
            <a:lvl4pPr lvl="3" algn="ctr">
              <a:spcBef>
                <a:spcPts val="0"/>
              </a:spcBef>
              <a:buSzPts val="10000"/>
              <a:buFont typeface="Lato"/>
              <a:buNone/>
              <a:defRPr sz="10000">
                <a:latin typeface="Lato"/>
                <a:ea typeface="Lato"/>
                <a:cs typeface="Lato"/>
                <a:sym typeface="Lato"/>
              </a:defRPr>
            </a:lvl4pPr>
            <a:lvl5pPr lvl="4" algn="ctr">
              <a:spcBef>
                <a:spcPts val="0"/>
              </a:spcBef>
              <a:buSzPts val="10000"/>
              <a:buFont typeface="Lato"/>
              <a:buNone/>
              <a:defRPr sz="10000">
                <a:latin typeface="Lato"/>
                <a:ea typeface="Lato"/>
                <a:cs typeface="Lato"/>
                <a:sym typeface="Lato"/>
              </a:defRPr>
            </a:lvl5pPr>
            <a:lvl6pPr lvl="5" algn="ctr">
              <a:spcBef>
                <a:spcPts val="0"/>
              </a:spcBef>
              <a:buSzPts val="10000"/>
              <a:buFont typeface="Lato"/>
              <a:buNone/>
              <a:defRPr sz="10000">
                <a:latin typeface="Lato"/>
                <a:ea typeface="Lato"/>
                <a:cs typeface="Lato"/>
                <a:sym typeface="Lato"/>
              </a:defRPr>
            </a:lvl6pPr>
            <a:lvl7pPr lvl="6" algn="ctr">
              <a:spcBef>
                <a:spcPts val="0"/>
              </a:spcBef>
              <a:buSzPts val="10000"/>
              <a:buFont typeface="Lato"/>
              <a:buNone/>
              <a:defRPr sz="10000">
                <a:latin typeface="Lato"/>
                <a:ea typeface="Lato"/>
                <a:cs typeface="Lato"/>
                <a:sym typeface="Lato"/>
              </a:defRPr>
            </a:lvl7pPr>
            <a:lvl8pPr lvl="7" algn="ctr">
              <a:spcBef>
                <a:spcPts val="0"/>
              </a:spcBef>
              <a:buSzPts val="10000"/>
              <a:buFont typeface="Lato"/>
              <a:buNone/>
              <a:defRPr sz="10000">
                <a:latin typeface="Lato"/>
                <a:ea typeface="Lato"/>
                <a:cs typeface="Lato"/>
                <a:sym typeface="Lato"/>
              </a:defRPr>
            </a:lvl8pPr>
            <a:lvl9pPr lvl="8" algn="ctr">
              <a:spcBef>
                <a:spcPts val="0"/>
              </a:spcBef>
              <a:buSzPts val="10000"/>
              <a:buFont typeface="Lato"/>
              <a:buNone/>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45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SzPts val="2400"/>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10"/>
            <a:ext cx="7772400" cy="12573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425" y="1438275"/>
            <a:ext cx="3714750" cy="1981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825" y="-466725"/>
            <a:ext cx="371475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75" y="-1133475"/>
            <a:ext cx="2914650" cy="792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400" cy="425053"/>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SzPts val="1400"/>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SzPts val="1400"/>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SzPts val="1400"/>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400" cy="603646"/>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8"/>
            <a:ext cx="3008313" cy="871537"/>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8"/>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ts val="32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313" cy="3518297"/>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ts val="4800"/>
              <a:buFont typeface="Lato"/>
              <a:buNone/>
              <a:defRPr b="0" sz="4800">
                <a:solidFill>
                  <a:schemeClr val="lt1"/>
                </a:solidFill>
                <a:latin typeface="Lato"/>
                <a:ea typeface="Lato"/>
                <a:cs typeface="Lato"/>
                <a:sym typeface="Lato"/>
              </a:defRPr>
            </a:lvl1pPr>
            <a:lvl2pPr lvl="1" algn="ctr">
              <a:spcBef>
                <a:spcPts val="0"/>
              </a:spcBef>
              <a:buClr>
                <a:schemeClr val="lt1"/>
              </a:buClr>
              <a:buSzPts val="4800"/>
              <a:buFont typeface="Lato"/>
              <a:buNone/>
              <a:defRPr b="0" sz="4800">
                <a:solidFill>
                  <a:schemeClr val="lt1"/>
                </a:solidFill>
                <a:latin typeface="Lato"/>
                <a:ea typeface="Lato"/>
                <a:cs typeface="Lato"/>
                <a:sym typeface="Lato"/>
              </a:defRPr>
            </a:lvl2pPr>
            <a:lvl3pPr lvl="2" algn="ctr">
              <a:spcBef>
                <a:spcPts val="0"/>
              </a:spcBef>
              <a:buClr>
                <a:schemeClr val="lt1"/>
              </a:buClr>
              <a:buSzPts val="4800"/>
              <a:buFont typeface="Lato"/>
              <a:buNone/>
              <a:defRPr b="0" sz="4800">
                <a:solidFill>
                  <a:schemeClr val="lt1"/>
                </a:solidFill>
                <a:latin typeface="Lato"/>
                <a:ea typeface="Lato"/>
                <a:cs typeface="Lato"/>
                <a:sym typeface="Lato"/>
              </a:defRPr>
            </a:lvl3pPr>
            <a:lvl4pPr lvl="3" algn="ctr">
              <a:spcBef>
                <a:spcPts val="0"/>
              </a:spcBef>
              <a:buClr>
                <a:schemeClr val="lt1"/>
              </a:buClr>
              <a:buSzPts val="4800"/>
              <a:buFont typeface="Lato"/>
              <a:buNone/>
              <a:defRPr b="0" sz="4800">
                <a:solidFill>
                  <a:schemeClr val="lt1"/>
                </a:solidFill>
                <a:latin typeface="Lato"/>
                <a:ea typeface="Lato"/>
                <a:cs typeface="Lato"/>
                <a:sym typeface="Lato"/>
              </a:defRPr>
            </a:lvl4pPr>
            <a:lvl5pPr lvl="4" algn="ctr">
              <a:spcBef>
                <a:spcPts val="0"/>
              </a:spcBef>
              <a:buClr>
                <a:schemeClr val="lt1"/>
              </a:buClr>
              <a:buSzPts val="4800"/>
              <a:buFont typeface="Lato"/>
              <a:buNone/>
              <a:defRPr b="0" sz="4800">
                <a:solidFill>
                  <a:schemeClr val="lt1"/>
                </a:solidFill>
                <a:latin typeface="Lato"/>
                <a:ea typeface="Lato"/>
                <a:cs typeface="Lato"/>
                <a:sym typeface="Lato"/>
              </a:defRPr>
            </a:lvl5pPr>
            <a:lvl6pPr lvl="5" algn="ctr">
              <a:spcBef>
                <a:spcPts val="0"/>
              </a:spcBef>
              <a:buClr>
                <a:schemeClr val="lt1"/>
              </a:buClr>
              <a:buSzPts val="4800"/>
              <a:buFont typeface="Lato"/>
              <a:buNone/>
              <a:defRPr b="0" sz="4800">
                <a:solidFill>
                  <a:schemeClr val="lt1"/>
                </a:solidFill>
                <a:latin typeface="Lato"/>
                <a:ea typeface="Lato"/>
                <a:cs typeface="Lato"/>
                <a:sym typeface="Lato"/>
              </a:defRPr>
            </a:lvl6pPr>
            <a:lvl7pPr lvl="6" algn="ctr">
              <a:spcBef>
                <a:spcPts val="0"/>
              </a:spcBef>
              <a:buClr>
                <a:schemeClr val="lt1"/>
              </a:buClr>
              <a:buSzPts val="4800"/>
              <a:buFont typeface="Lato"/>
              <a:buNone/>
              <a:defRPr b="0" sz="4800">
                <a:solidFill>
                  <a:schemeClr val="lt1"/>
                </a:solidFill>
                <a:latin typeface="Lato"/>
                <a:ea typeface="Lato"/>
                <a:cs typeface="Lato"/>
                <a:sym typeface="Lato"/>
              </a:defRPr>
            </a:lvl7pPr>
            <a:lvl8pPr lvl="7" algn="ctr">
              <a:spcBef>
                <a:spcPts val="0"/>
              </a:spcBef>
              <a:buClr>
                <a:schemeClr val="lt1"/>
              </a:buClr>
              <a:buSzPts val="4800"/>
              <a:buFont typeface="Lato"/>
              <a:buNone/>
              <a:defRPr b="0" sz="4800">
                <a:solidFill>
                  <a:schemeClr val="lt1"/>
                </a:solidFill>
                <a:latin typeface="Lato"/>
                <a:ea typeface="Lato"/>
                <a:cs typeface="Lato"/>
                <a:sym typeface="Lato"/>
              </a:defRPr>
            </a:lvl8pPr>
            <a:lvl9pPr lvl="8" algn="ctr">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2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5"/>
            <a:ext cx="4041775"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3" y="3305175"/>
            <a:ext cx="7772400" cy="1021556"/>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SzPts val="2400"/>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SzPts val="2800"/>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SzPts val="2400"/>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ts val="4800"/>
              <a:buFont typeface="Lato"/>
              <a:buNone/>
              <a:defRPr b="0" sz="4800">
                <a:solidFill>
                  <a:schemeClr val="lt1"/>
                </a:solidFill>
                <a:latin typeface="Lato"/>
                <a:ea typeface="Lato"/>
                <a:cs typeface="Lato"/>
                <a:sym typeface="Lato"/>
              </a:defRPr>
            </a:lvl1pPr>
            <a:lvl2pPr lvl="1">
              <a:spcBef>
                <a:spcPts val="0"/>
              </a:spcBef>
              <a:buClr>
                <a:schemeClr val="lt1"/>
              </a:buClr>
              <a:buSzPts val="4800"/>
              <a:buFont typeface="Lato"/>
              <a:buNone/>
              <a:defRPr b="0" sz="4800">
                <a:solidFill>
                  <a:schemeClr val="lt1"/>
                </a:solidFill>
                <a:latin typeface="Lato"/>
                <a:ea typeface="Lato"/>
                <a:cs typeface="Lato"/>
                <a:sym typeface="Lato"/>
              </a:defRPr>
            </a:lvl2pPr>
            <a:lvl3pPr lvl="2">
              <a:spcBef>
                <a:spcPts val="0"/>
              </a:spcBef>
              <a:buClr>
                <a:schemeClr val="lt1"/>
              </a:buClr>
              <a:buSzPts val="4800"/>
              <a:buFont typeface="Lato"/>
              <a:buNone/>
              <a:defRPr b="0" sz="4800">
                <a:solidFill>
                  <a:schemeClr val="lt1"/>
                </a:solidFill>
                <a:latin typeface="Lato"/>
                <a:ea typeface="Lato"/>
                <a:cs typeface="Lato"/>
                <a:sym typeface="Lato"/>
              </a:defRPr>
            </a:lvl3pPr>
            <a:lvl4pPr lvl="3">
              <a:spcBef>
                <a:spcPts val="0"/>
              </a:spcBef>
              <a:buClr>
                <a:schemeClr val="lt1"/>
              </a:buClr>
              <a:buSzPts val="4800"/>
              <a:buFont typeface="Lato"/>
              <a:buNone/>
              <a:defRPr b="0" sz="4800">
                <a:solidFill>
                  <a:schemeClr val="lt1"/>
                </a:solidFill>
                <a:latin typeface="Lato"/>
                <a:ea typeface="Lato"/>
                <a:cs typeface="Lato"/>
                <a:sym typeface="Lato"/>
              </a:defRPr>
            </a:lvl4pPr>
            <a:lvl5pPr lvl="4">
              <a:spcBef>
                <a:spcPts val="0"/>
              </a:spcBef>
              <a:buClr>
                <a:schemeClr val="lt1"/>
              </a:buClr>
              <a:buSzPts val="4800"/>
              <a:buFont typeface="Lato"/>
              <a:buNone/>
              <a:defRPr b="0" sz="4800">
                <a:solidFill>
                  <a:schemeClr val="lt1"/>
                </a:solidFill>
                <a:latin typeface="Lato"/>
                <a:ea typeface="Lato"/>
                <a:cs typeface="Lato"/>
                <a:sym typeface="Lato"/>
              </a:defRPr>
            </a:lvl5pPr>
            <a:lvl6pPr lvl="5">
              <a:spcBef>
                <a:spcPts val="0"/>
              </a:spcBef>
              <a:buClr>
                <a:schemeClr val="lt1"/>
              </a:buClr>
              <a:buSzPts val="4800"/>
              <a:buFont typeface="Lato"/>
              <a:buNone/>
              <a:defRPr b="0" sz="4800">
                <a:solidFill>
                  <a:schemeClr val="lt1"/>
                </a:solidFill>
                <a:latin typeface="Lato"/>
                <a:ea typeface="Lato"/>
                <a:cs typeface="Lato"/>
                <a:sym typeface="Lato"/>
              </a:defRPr>
            </a:lvl6pPr>
            <a:lvl7pPr lvl="6">
              <a:spcBef>
                <a:spcPts val="0"/>
              </a:spcBef>
              <a:buClr>
                <a:schemeClr val="lt1"/>
              </a:buClr>
              <a:buSzPts val="4800"/>
              <a:buFont typeface="Lato"/>
              <a:buNone/>
              <a:defRPr b="0" sz="4800">
                <a:solidFill>
                  <a:schemeClr val="lt1"/>
                </a:solidFill>
                <a:latin typeface="Lato"/>
                <a:ea typeface="Lato"/>
                <a:cs typeface="Lato"/>
                <a:sym typeface="Lato"/>
              </a:defRPr>
            </a:lvl7pPr>
            <a:lvl8pPr lvl="7">
              <a:spcBef>
                <a:spcPts val="0"/>
              </a:spcBef>
              <a:buClr>
                <a:schemeClr val="lt1"/>
              </a:buClr>
              <a:buSzPts val="4800"/>
              <a:buFont typeface="Lato"/>
              <a:buNone/>
              <a:defRPr b="0" sz="4800">
                <a:solidFill>
                  <a:schemeClr val="lt1"/>
                </a:solidFill>
                <a:latin typeface="Lato"/>
                <a:ea typeface="Lato"/>
                <a:cs typeface="Lato"/>
                <a:sym typeface="Lato"/>
              </a:defRPr>
            </a:lvl8pPr>
            <a:lvl9pPr lvl="8">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47"/>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800"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2" y="57150"/>
            <a:ext cx="1587" cy="114300"/>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github.com/buse2017fall/SoftwareEngineering" TargetMode="External"/><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usability.gov/how-to-and-tools/methods/use-cas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www.aha.io/?ref=quor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www.fusioo.com/?utm_campaign=tb&amp;utm_content=89278&amp;utm_medium=a&amp;utm_source=quo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3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a:t>Sprint ZERO</a:t>
            </a:r>
          </a:p>
        </p:txBody>
      </p:sp>
      <p:pic>
        <p:nvPicPr>
          <p:cNvPr id="144" name="Shape 144"/>
          <p:cNvPicPr preferRelativeResize="0"/>
          <p:nvPr/>
        </p:nvPicPr>
        <p:blipFill>
          <a:blip r:embed="rId3">
            <a:alphaModFix/>
          </a:blip>
          <a:stretch>
            <a:fillRect/>
          </a:stretch>
        </p:blipFill>
        <p:spPr>
          <a:xfrm>
            <a:off x="609600" y="162500"/>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6"/>
            <a:ext cx="5003549" cy="2613500"/>
          </a:xfrm>
          <a:prstGeom prst="rect">
            <a:avLst/>
          </a:prstGeom>
          <a:noFill/>
          <a:ln>
            <a:noFill/>
          </a:ln>
        </p:spPr>
      </p:pic>
      <p:sp>
        <p:nvSpPr>
          <p:cNvPr id="146" name="Shape 146"/>
          <p:cNvSpPr txBox="1"/>
          <p:nvPr/>
        </p:nvSpPr>
        <p:spPr>
          <a:xfrm>
            <a:off x="593475" y="2101900"/>
            <a:ext cx="3004500" cy="24852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id="147" name="Shape 147"/>
          <p:cNvPicPr preferRelativeResize="0"/>
          <p:nvPr/>
        </p:nvPicPr>
        <p:blipFill>
          <a:blip r:embed="rId5">
            <a:alphaModFix/>
          </a:blip>
          <a:stretch>
            <a:fillRect/>
          </a:stretch>
        </p:blipFill>
        <p:spPr>
          <a:xfrm>
            <a:off x="174399" y="2173713"/>
            <a:ext cx="3423575" cy="234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Nonfunctional requirement</a:t>
            </a:r>
          </a:p>
        </p:txBody>
      </p:sp>
      <p:sp>
        <p:nvSpPr>
          <p:cNvPr id="254" name="Shape 25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rtl="0">
              <a:spcBef>
                <a:spcPts val="0"/>
              </a:spcBef>
              <a:buNone/>
            </a:pPr>
            <a:r>
              <a:rPr lang="en" sz="1600"/>
              <a:t>Language - English </a:t>
            </a:r>
          </a:p>
          <a:p>
            <a:pPr indent="-190500" lvl="0" marL="342900" rtl="0">
              <a:spcBef>
                <a:spcPts val="0"/>
              </a:spcBef>
              <a:buNone/>
            </a:pPr>
            <a:r>
              <a:rPr lang="en" sz="1600"/>
              <a:t>Response time: 3 seconds</a:t>
            </a:r>
          </a:p>
          <a:p>
            <a:pPr indent="-190500" lvl="0" marL="342900" rtl="0">
              <a:spcBef>
                <a:spcPts val="0"/>
              </a:spcBef>
              <a:buNone/>
            </a:pPr>
            <a:r>
              <a:rPr lang="en" sz="1600"/>
              <a:t>Difficulty of using : Application shall be very easy to use and intuitive</a:t>
            </a:r>
          </a:p>
          <a:p>
            <a:pPr indent="-190500" lvl="0" marL="342900" rtl="0">
              <a:spcBef>
                <a:spcPts val="0"/>
              </a:spcBef>
              <a:buNone/>
            </a:pPr>
            <a:r>
              <a:rPr lang="en" sz="1600"/>
              <a:t>Host server: Digital Ocean</a:t>
            </a:r>
          </a:p>
          <a:p>
            <a:pPr indent="-190500" lvl="0" marL="342900">
              <a:spcBef>
                <a:spcPts val="0"/>
              </a:spcBef>
              <a:buNone/>
            </a:pPr>
            <a:r>
              <a:rPr lang="en" sz="1600"/>
              <a:t>Tools: </a:t>
            </a:r>
          </a:p>
          <a:p>
            <a:pPr indent="-190500" lvl="0" marL="800100">
              <a:spcBef>
                <a:spcPts val="0"/>
              </a:spcBef>
              <a:buNone/>
            </a:pPr>
            <a:r>
              <a:rPr lang="en" sz="1600"/>
              <a:t>Database - MySQL </a:t>
            </a:r>
          </a:p>
          <a:p>
            <a:pPr indent="-260350" lvl="0" marL="800100" rtl="0">
              <a:spcBef>
                <a:spcPts val="0"/>
              </a:spcBef>
              <a:buClr>
                <a:schemeClr val="dk1"/>
              </a:buClr>
              <a:buSzPts val="1100"/>
              <a:buFont typeface="Arial"/>
              <a:buNone/>
            </a:pPr>
            <a:r>
              <a:rPr lang="en" sz="1600"/>
              <a:t>IDE - Intellij </a:t>
            </a:r>
          </a:p>
          <a:p>
            <a:pPr indent="-260350" lvl="0" marL="800100" rtl="0">
              <a:spcBef>
                <a:spcPts val="0"/>
              </a:spcBef>
              <a:buClr>
                <a:schemeClr val="dk1"/>
              </a:buClr>
              <a:buSzPts val="1100"/>
              <a:buFont typeface="Arial"/>
              <a:buNone/>
            </a:pPr>
            <a:r>
              <a:rPr lang="en" sz="1600"/>
              <a:t>Local LAMP environment - MAMP</a:t>
            </a:r>
          </a:p>
          <a:p>
            <a:pPr indent="-190500" lvl="0" marL="342900">
              <a:spcBef>
                <a:spcPts val="0"/>
              </a:spcBef>
              <a:buNone/>
            </a:pPr>
            <a:r>
              <a:rPr lang="en" sz="1600"/>
              <a:t>Scalability : 100 concurrent users</a:t>
            </a:r>
          </a:p>
          <a:p>
            <a:pPr indent="-190500" lvl="0" marL="342900" rtl="0">
              <a:spcBef>
                <a:spcPts val="0"/>
              </a:spcBef>
              <a:buNone/>
            </a:pPr>
            <a:r>
              <a:rPr lang="en" sz="1600"/>
              <a:t>Site security: the site salt and hash user passwords and prevent basic SQL injection</a:t>
            </a:r>
          </a:p>
        </p:txBody>
      </p:sp>
      <p:pic>
        <p:nvPicPr>
          <p:cNvPr id="255" name="Shape 255"/>
          <p:cNvPicPr preferRelativeResize="0"/>
          <p:nvPr/>
        </p:nvPicPr>
        <p:blipFill>
          <a:blip r:embed="rId3">
            <a:alphaModFix/>
          </a:blip>
          <a:stretch>
            <a:fillRect/>
          </a:stretch>
        </p:blipFill>
        <p:spPr>
          <a:xfrm>
            <a:off x="7048025" y="1959449"/>
            <a:ext cx="1903800" cy="1224625"/>
          </a:xfrm>
          <a:prstGeom prst="rect">
            <a:avLst/>
          </a:prstGeom>
          <a:noFill/>
          <a:ln>
            <a:noFill/>
          </a:ln>
        </p:spPr>
      </p:pic>
      <p:pic>
        <p:nvPicPr>
          <p:cNvPr id="256" name="Shape 256"/>
          <p:cNvPicPr preferRelativeResize="0"/>
          <p:nvPr/>
        </p:nvPicPr>
        <p:blipFill>
          <a:blip r:embed="rId4">
            <a:alphaModFix/>
          </a:blip>
          <a:stretch>
            <a:fillRect/>
          </a:stretch>
        </p:blipFill>
        <p:spPr>
          <a:xfrm>
            <a:off x="4874071" y="3184050"/>
            <a:ext cx="3695650" cy="686625"/>
          </a:xfrm>
          <a:prstGeom prst="rect">
            <a:avLst/>
          </a:prstGeom>
          <a:noFill/>
          <a:ln>
            <a:noFill/>
          </a:ln>
        </p:spPr>
      </p:pic>
      <p:pic>
        <p:nvPicPr>
          <p:cNvPr id="257" name="Shape 257"/>
          <p:cNvPicPr preferRelativeResize="0"/>
          <p:nvPr/>
        </p:nvPicPr>
        <p:blipFill>
          <a:blip r:embed="rId5">
            <a:alphaModFix/>
          </a:blip>
          <a:stretch>
            <a:fillRect/>
          </a:stretch>
        </p:blipFill>
        <p:spPr>
          <a:xfrm>
            <a:off x="7305948" y="734788"/>
            <a:ext cx="1228463" cy="122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264" name="Shape 26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65" name="Shape 26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66" name="Shape 266"/>
          <p:cNvSpPr txBox="1"/>
          <p:nvPr>
            <p:ph idx="1" type="body"/>
          </p:nvPr>
        </p:nvSpPr>
        <p:spPr>
          <a:xfrm>
            <a:off x="308875" y="659700"/>
            <a:ext cx="7924800" cy="2914800"/>
          </a:xfrm>
          <a:prstGeom prst="rect">
            <a:avLst/>
          </a:prstGeom>
          <a:noFill/>
          <a:ln>
            <a:noFill/>
          </a:ln>
        </p:spPr>
        <p:txBody>
          <a:bodyPr anchorCtr="0" anchor="t" bIns="45700" lIns="91425" rIns="91425" wrap="square" tIns="45700">
            <a:noAutofit/>
          </a:bodyPr>
          <a:lstStyle/>
          <a:p>
            <a:pPr indent="-69850" lvl="0" marL="457200" rtl="0" algn="ctr">
              <a:lnSpc>
                <a:spcPct val="115000"/>
              </a:lnSpc>
              <a:spcBef>
                <a:spcPts val="0"/>
              </a:spcBef>
              <a:buClr>
                <a:schemeClr val="dk1"/>
              </a:buClr>
              <a:buSzPts val="1100"/>
              <a:buFont typeface="Arial"/>
              <a:buNone/>
            </a:pPr>
            <a:r>
              <a:rPr b="1" lang="en" sz="3600">
                <a:latin typeface="Times New Roman"/>
                <a:ea typeface="Times New Roman"/>
                <a:cs typeface="Times New Roman"/>
                <a:sym typeface="Times New Roman"/>
              </a:rPr>
              <a:t>Quality Assurance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Metrics: </a:t>
            </a:r>
            <a:r>
              <a:rPr lang="en" sz="1800">
                <a:latin typeface="Times New Roman"/>
                <a:ea typeface="Times New Roman"/>
                <a:cs typeface="Times New Roman"/>
                <a:sym typeface="Times New Roman"/>
              </a:rPr>
              <a:t>Products Metrics &amp; Process Metrics</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Standard: </a:t>
            </a:r>
            <a:r>
              <a:rPr lang="en" sz="1800">
                <a:latin typeface="Times New Roman"/>
                <a:ea typeface="Times New Roman"/>
                <a:cs typeface="Times New Roman"/>
                <a:sym typeface="Times New Roman"/>
              </a:rPr>
              <a:t>Documentation Standard &amp; Coding Standard</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Testing:</a:t>
            </a:r>
          </a:p>
          <a:p>
            <a:pPr indent="-342900" lvl="0" marL="457200" rtl="0">
              <a:spcBef>
                <a:spcPts val="0"/>
              </a:spcBef>
              <a:buSzPts val="1800"/>
              <a:buFont typeface="Times New Roman"/>
              <a:buChar char="▪"/>
            </a:pPr>
            <a:r>
              <a:rPr b="1" lang="en" sz="1800">
                <a:latin typeface="Times New Roman"/>
                <a:ea typeface="Times New Roman"/>
                <a:cs typeface="Times New Roman"/>
                <a:sym typeface="Times New Roman"/>
              </a:rPr>
              <a:t>Defect Management:</a:t>
            </a:r>
          </a:p>
          <a:p>
            <a:pPr indent="457200" lvl="0" marL="457200" rtl="0">
              <a:spcBef>
                <a:spcPts val="0"/>
              </a:spcBef>
              <a:buNone/>
            </a:pPr>
            <a:r>
              <a:rPr lang="en" sz="1600">
                <a:latin typeface="Times New Roman"/>
                <a:ea typeface="Times New Roman"/>
                <a:cs typeface="Times New Roman"/>
                <a:sym typeface="Times New Roman"/>
              </a:rPr>
              <a:t>Defect Severity is a classification of software defect (bug) to indicate the degree of negative impact on the quality of software</a:t>
            </a:r>
          </a:p>
          <a:p>
            <a:pPr indent="457200" lvl="0" marL="457200" rtl="0">
              <a:lnSpc>
                <a:spcPct val="115000"/>
              </a:lnSpc>
              <a:spcBef>
                <a:spcPts val="0"/>
              </a:spcBef>
              <a:buNone/>
            </a:pPr>
            <a:r>
              <a:rPr lang="en" sz="1600">
                <a:latin typeface="Times New Roman"/>
                <a:ea typeface="Times New Roman"/>
                <a:cs typeface="Times New Roman"/>
                <a:sym typeface="Times New Roman"/>
              </a:rPr>
              <a:t>Defect priority determines how quickly the defect turnaround time must be</a:t>
            </a:r>
          </a:p>
          <a:p>
            <a:pPr indent="457200" lvl="0" marL="0" rtl="0">
              <a:spcBef>
                <a:spcPts val="0"/>
              </a:spcBef>
              <a:buNone/>
            </a:pPr>
            <a:r>
              <a:rPr b="1" lang="en" sz="1800">
                <a:latin typeface="Times New Roman"/>
                <a:ea typeface="Times New Roman"/>
                <a:cs typeface="Times New Roman"/>
                <a:sym typeface="Times New Roman"/>
              </a:rPr>
              <a:t>Tools:</a:t>
            </a:r>
            <a:r>
              <a:rPr lang="en" sz="1800"/>
              <a:t> </a:t>
            </a:r>
            <a:r>
              <a:rPr lang="en" sz="1800">
                <a:latin typeface="Times New Roman"/>
                <a:ea typeface="Times New Roman"/>
                <a:cs typeface="Times New Roman"/>
                <a:sym typeface="Times New Roman"/>
              </a:rPr>
              <a:t>Plutora Test, Backlog</a:t>
            </a:r>
          </a:p>
          <a:p>
            <a:pPr indent="457200" lvl="0" marL="457200" rtl="0">
              <a:lnSpc>
                <a:spcPct val="115000"/>
              </a:lnSpc>
              <a:spcBef>
                <a:spcPts val="0"/>
              </a:spcBef>
              <a:buNone/>
            </a:pPr>
            <a:r>
              <a:t/>
            </a:r>
            <a:endParaRPr sz="1600">
              <a:latin typeface="Times New Roman"/>
              <a:ea typeface="Times New Roman"/>
              <a:cs typeface="Times New Roman"/>
              <a:sym typeface="Times New Roman"/>
            </a:endParaRPr>
          </a:p>
          <a:p>
            <a:pPr indent="-69850" lvl="0" marL="0" rtl="0">
              <a:spcBef>
                <a:spcPts val="0"/>
              </a:spcBef>
              <a:buClr>
                <a:srgbClr val="000000"/>
              </a:buClr>
              <a:buSzPts val="1100"/>
              <a:buFont typeface="Arial"/>
              <a:buNone/>
            </a:pPr>
            <a:r>
              <a:t/>
            </a:r>
            <a:endParaRPr b="1" sz="1800"/>
          </a:p>
          <a:p>
            <a:pPr indent="-69850" lvl="0" marL="0" rtl="0">
              <a:spcBef>
                <a:spcPts val="0"/>
              </a:spcBef>
              <a:buSzPts val="1100"/>
              <a:buFont typeface="Arial"/>
              <a:buNone/>
            </a:pPr>
            <a:r>
              <a:t/>
            </a:r>
            <a:endParaRPr sz="1400"/>
          </a:p>
        </p:txBody>
      </p:sp>
      <p:sp>
        <p:nvSpPr>
          <p:cNvPr id="267" name="Shape 26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images.jpeg" id="268" name="Shape 268"/>
          <p:cNvPicPr preferRelativeResize="0"/>
          <p:nvPr/>
        </p:nvPicPr>
        <p:blipFill>
          <a:blip r:embed="rId3">
            <a:alphaModFix/>
          </a:blip>
          <a:stretch>
            <a:fillRect/>
          </a:stretch>
        </p:blipFill>
        <p:spPr>
          <a:xfrm>
            <a:off x="6837475" y="959537"/>
            <a:ext cx="1953350" cy="141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Management Plan</a:t>
            </a:r>
          </a:p>
        </p:txBody>
      </p:sp>
      <p:sp>
        <p:nvSpPr>
          <p:cNvPr id="274" name="Shape 27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lnSpc>
                <a:spcPct val="150000"/>
              </a:lnSpc>
              <a:spcBef>
                <a:spcPts val="0"/>
              </a:spcBef>
              <a:spcAft>
                <a:spcPts val="0"/>
              </a:spcAft>
              <a:buSzPts val="2400"/>
              <a:buChar char="▪"/>
            </a:pPr>
            <a:r>
              <a:rPr lang="en"/>
              <a:t>Process Model</a:t>
            </a:r>
          </a:p>
          <a:p>
            <a:pPr indent="-355600" lvl="1" marL="914400" rtl="0">
              <a:lnSpc>
                <a:spcPct val="150000"/>
              </a:lnSpc>
              <a:spcBef>
                <a:spcPts val="0"/>
              </a:spcBef>
              <a:spcAft>
                <a:spcPts val="0"/>
              </a:spcAft>
              <a:buSzPts val="2000"/>
              <a:buChar char="▪"/>
            </a:pPr>
            <a:r>
              <a:rPr lang="en" sz="2000"/>
              <a:t>Scrum ---- Major Model</a:t>
            </a:r>
          </a:p>
          <a:p>
            <a:pPr indent="-355600" lvl="1" marL="914400">
              <a:lnSpc>
                <a:spcPct val="150000"/>
              </a:lnSpc>
              <a:spcBef>
                <a:spcPts val="0"/>
              </a:spcBef>
              <a:buSzPts val="2000"/>
              <a:buChar char="▪"/>
            </a:pPr>
            <a:r>
              <a:rPr lang="en" sz="2000"/>
              <a:t>eX</a:t>
            </a:r>
            <a:r>
              <a:rPr lang="en" sz="2000"/>
              <a:t>treme</a:t>
            </a:r>
            <a:r>
              <a:rPr lang="en" sz="2000"/>
              <a:t> Programming---Risk </a:t>
            </a:r>
            <a:r>
              <a:rPr lang="en" sz="2000"/>
              <a:t>Management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80" name="Shape 280"/>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t/>
            </a:r>
            <a:endParaRPr/>
          </a:p>
        </p:txBody>
      </p:sp>
      <p:pic>
        <p:nvPicPr>
          <p:cNvPr id="281" name="Shape 281"/>
          <p:cNvPicPr preferRelativeResize="0"/>
          <p:nvPr/>
        </p:nvPicPr>
        <p:blipFill>
          <a:blip r:embed="rId3">
            <a:alphaModFix/>
          </a:blip>
          <a:stretch>
            <a:fillRect/>
          </a:stretch>
        </p:blipFill>
        <p:spPr>
          <a:xfrm>
            <a:off x="685800" y="482074"/>
            <a:ext cx="7686774" cy="4045675"/>
          </a:xfrm>
          <a:prstGeom prst="rect">
            <a:avLst/>
          </a:prstGeom>
          <a:noFill/>
          <a:ln>
            <a:noFill/>
          </a:ln>
        </p:spPr>
      </p:pic>
      <p:sp>
        <p:nvSpPr>
          <p:cNvPr id="282" name="Shape 28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288" name="Shape 28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rtl="0">
              <a:spcBef>
                <a:spcPts val="0"/>
              </a:spcBef>
              <a:buNone/>
            </a:pPr>
            <a:r>
              <a:t/>
            </a:r>
            <a:endParaRPr/>
          </a:p>
        </p:txBody>
      </p:sp>
      <p:pic>
        <p:nvPicPr>
          <p:cNvPr id="289" name="Shape 289"/>
          <p:cNvPicPr preferRelativeResize="0"/>
          <p:nvPr/>
        </p:nvPicPr>
        <p:blipFill>
          <a:blip r:embed="rId3">
            <a:alphaModFix/>
          </a:blip>
          <a:stretch>
            <a:fillRect/>
          </a:stretch>
        </p:blipFill>
        <p:spPr>
          <a:xfrm>
            <a:off x="1176338" y="514350"/>
            <a:ext cx="6791325" cy="411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Management Plan(con.)</a:t>
            </a:r>
          </a:p>
          <a:p>
            <a:pPr indent="0" lvl="0" marL="0">
              <a:spcBef>
                <a:spcPts val="0"/>
              </a:spcBef>
              <a:buNone/>
            </a:pPr>
            <a:r>
              <a:t/>
            </a:r>
            <a:endParaRPr/>
          </a:p>
        </p:txBody>
      </p:sp>
      <p:sp>
        <p:nvSpPr>
          <p:cNvPr id="295" name="Shape 295"/>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indent="-190500" lvl="0" marL="342900">
              <a:lnSpc>
                <a:spcPct val="150000"/>
              </a:lnSpc>
              <a:spcBef>
                <a:spcPts val="0"/>
              </a:spcBef>
              <a:buNone/>
            </a:pPr>
            <a:r>
              <a:rPr lang="en"/>
              <a:t>Risk Management</a:t>
            </a:r>
          </a:p>
          <a:p>
            <a:pPr indent="-355600" lvl="0" marL="457200" rtl="0">
              <a:lnSpc>
                <a:spcPct val="150000"/>
              </a:lnSpc>
              <a:spcBef>
                <a:spcPts val="0"/>
              </a:spcBef>
              <a:spcAft>
                <a:spcPts val="0"/>
              </a:spcAft>
              <a:buSzPts val="2000"/>
              <a:buChar char="▪"/>
            </a:pPr>
            <a:r>
              <a:rPr lang="en" sz="2000"/>
              <a:t>Project risks (e.g.)</a:t>
            </a:r>
          </a:p>
          <a:p>
            <a:pPr indent="-355600" lvl="1" marL="914400" rtl="0">
              <a:lnSpc>
                <a:spcPct val="150000"/>
              </a:lnSpc>
              <a:spcBef>
                <a:spcPts val="0"/>
              </a:spcBef>
              <a:spcAft>
                <a:spcPts val="0"/>
              </a:spcAft>
              <a:buSzPts val="2000"/>
              <a:buChar char="▪"/>
            </a:pPr>
            <a:r>
              <a:rPr lang="en" sz="2000"/>
              <a:t>Retire</a:t>
            </a:r>
          </a:p>
          <a:p>
            <a:pPr indent="-355600" lvl="2" marL="1371600" rtl="0">
              <a:lnSpc>
                <a:spcPct val="150000"/>
              </a:lnSpc>
              <a:spcBef>
                <a:spcPts val="0"/>
              </a:spcBef>
              <a:spcAft>
                <a:spcPts val="0"/>
              </a:spcAft>
              <a:buSzPts val="2000"/>
              <a:buChar char="▪"/>
            </a:pPr>
            <a:r>
              <a:rPr lang="en" sz="2000"/>
              <a:t>Fully detailed project backlogs</a:t>
            </a:r>
          </a:p>
          <a:p>
            <a:pPr indent="-355600" lvl="2" marL="1371600" rtl="0">
              <a:lnSpc>
                <a:spcPct val="150000"/>
              </a:lnSpc>
              <a:spcBef>
                <a:spcPts val="0"/>
              </a:spcBef>
              <a:buSzPts val="2000"/>
              <a:buChar char="▪"/>
            </a:pPr>
            <a:r>
              <a:rPr lang="en" sz="2000"/>
              <a:t>Sprint summary</a:t>
            </a:r>
          </a:p>
          <a:p>
            <a:pPr indent="0" lvl="0" marL="0" marR="0" rtl="0" algn="l">
              <a:lnSpc>
                <a:spcPct val="115000"/>
              </a:lnSpc>
              <a:spcBef>
                <a:spcPts val="480"/>
              </a:spcBef>
              <a:spcAft>
                <a:spcPts val="0"/>
              </a:spcAft>
              <a:buNone/>
            </a:pPr>
            <a:r>
              <a:t/>
            </a:r>
            <a:endParaRPr sz="2000"/>
          </a:p>
        </p:txBody>
      </p:sp>
      <p:pic>
        <p:nvPicPr>
          <p:cNvPr id="296" name="Shape 296"/>
          <p:cNvPicPr preferRelativeResize="0"/>
          <p:nvPr/>
        </p:nvPicPr>
        <p:blipFill>
          <a:blip r:embed="rId3">
            <a:alphaModFix/>
          </a:blip>
          <a:stretch>
            <a:fillRect/>
          </a:stretch>
        </p:blipFill>
        <p:spPr>
          <a:xfrm>
            <a:off x="4393200" y="1238100"/>
            <a:ext cx="4598400" cy="33304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Management Plan(con.)</a:t>
            </a:r>
          </a:p>
          <a:p>
            <a:pPr indent="-69850" lvl="0" marL="0">
              <a:spcBef>
                <a:spcPts val="0"/>
              </a:spcBef>
              <a:buClr>
                <a:schemeClr val="dk1"/>
              </a:buClr>
              <a:buSzPts val="1100"/>
              <a:buFont typeface="Arial"/>
              <a:buNone/>
            </a:pPr>
            <a:r>
              <a:t/>
            </a:r>
            <a:endParaRPr/>
          </a:p>
          <a:p>
            <a:pPr indent="0" lvl="0" marL="0">
              <a:spcBef>
                <a:spcPts val="0"/>
              </a:spcBef>
              <a:buNone/>
            </a:pPr>
            <a:r>
              <a:t/>
            </a:r>
            <a:endParaRPr/>
          </a:p>
        </p:txBody>
      </p:sp>
      <p:sp>
        <p:nvSpPr>
          <p:cNvPr id="302" name="Shape 302"/>
          <p:cNvSpPr txBox="1"/>
          <p:nvPr>
            <p:ph idx="1" type="body"/>
          </p:nvPr>
        </p:nvSpPr>
        <p:spPr>
          <a:xfrm>
            <a:off x="115025" y="1359225"/>
            <a:ext cx="7924800" cy="2914800"/>
          </a:xfrm>
          <a:prstGeom prst="rect">
            <a:avLst/>
          </a:prstGeom>
        </p:spPr>
        <p:txBody>
          <a:bodyPr anchorCtr="0" anchor="t" bIns="91425" lIns="91425" rIns="91425" wrap="square" tIns="91425">
            <a:noAutofit/>
          </a:bodyPr>
          <a:lstStyle/>
          <a:p>
            <a:pPr indent="-260350" lvl="0" marL="342900" rtl="0">
              <a:lnSpc>
                <a:spcPct val="150000"/>
              </a:lnSpc>
              <a:spcBef>
                <a:spcPts val="0"/>
              </a:spcBef>
              <a:buClr>
                <a:schemeClr val="dk1"/>
              </a:buClr>
              <a:buSzPts val="1100"/>
              <a:buFont typeface="Arial"/>
              <a:buNone/>
            </a:pPr>
            <a:r>
              <a:rPr lang="en"/>
              <a:t>Risk Management</a:t>
            </a:r>
          </a:p>
          <a:p>
            <a:pPr indent="-355600" lvl="0" marL="457200" rtl="0">
              <a:lnSpc>
                <a:spcPct val="115000"/>
              </a:lnSpc>
              <a:spcBef>
                <a:spcPts val="0"/>
              </a:spcBef>
              <a:spcAft>
                <a:spcPts val="0"/>
              </a:spcAft>
              <a:buSzPts val="2000"/>
              <a:buChar char="▪"/>
            </a:pPr>
            <a:r>
              <a:rPr lang="en" sz="2000"/>
              <a:t>Technical risks  </a:t>
            </a:r>
          </a:p>
          <a:p>
            <a:pPr indent="-355600" lvl="1" marL="914400" rtl="0">
              <a:lnSpc>
                <a:spcPct val="100000"/>
              </a:lnSpc>
              <a:spcBef>
                <a:spcPts val="0"/>
              </a:spcBef>
              <a:buSzPts val="2000"/>
              <a:buChar char="▪"/>
            </a:pPr>
            <a:r>
              <a:rPr lang="en" sz="2000"/>
              <a:t>XP: </a:t>
            </a:r>
          </a:p>
          <a:p>
            <a:pPr indent="0" lvl="0" marL="457200" rtl="0">
              <a:lnSpc>
                <a:spcPct val="100000"/>
              </a:lnSpc>
              <a:spcBef>
                <a:spcPts val="0"/>
              </a:spcBef>
              <a:buNone/>
            </a:pPr>
            <a:r>
              <a:rPr lang="en" sz="2000"/>
              <a:t>       Pair programming</a:t>
            </a:r>
          </a:p>
          <a:p>
            <a:pPr indent="-190500" lvl="0" marL="342900">
              <a:lnSpc>
                <a:spcPct val="100000"/>
              </a:lnSpc>
              <a:spcBef>
                <a:spcPts val="0"/>
              </a:spcBef>
              <a:buNone/>
            </a:pPr>
            <a:r>
              <a:t/>
            </a:r>
            <a:endParaRPr/>
          </a:p>
        </p:txBody>
      </p:sp>
      <p:pic>
        <p:nvPicPr>
          <p:cNvPr id="303" name="Shape 303"/>
          <p:cNvPicPr preferRelativeResize="0"/>
          <p:nvPr/>
        </p:nvPicPr>
        <p:blipFill>
          <a:blip r:embed="rId3">
            <a:alphaModFix/>
          </a:blip>
          <a:stretch>
            <a:fillRect/>
          </a:stretch>
        </p:blipFill>
        <p:spPr>
          <a:xfrm>
            <a:off x="3412525" y="1157950"/>
            <a:ext cx="5502050" cy="338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10" name="Shape 31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11" name="Shape 31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12" name="Shape 312"/>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Configuration Management Plan</a:t>
            </a:r>
          </a:p>
        </p:txBody>
      </p:sp>
      <p:sp>
        <p:nvSpPr>
          <p:cNvPr id="313" name="Shape 313"/>
          <p:cNvSpPr txBox="1"/>
          <p:nvPr>
            <p:ph idx="1" type="body"/>
          </p:nvPr>
        </p:nvSpPr>
        <p:spPr>
          <a:xfrm>
            <a:off x="-229500" y="1044250"/>
            <a:ext cx="7924800" cy="2914800"/>
          </a:xfrm>
          <a:prstGeom prst="rect">
            <a:avLst/>
          </a:prstGeom>
          <a:noFill/>
          <a:ln>
            <a:noFill/>
          </a:ln>
        </p:spPr>
        <p:txBody>
          <a:bodyPr anchorCtr="0" anchor="t" bIns="45700" lIns="91425" rIns="91425" wrap="square" tIns="45700">
            <a:noAutofit/>
          </a:bodyPr>
          <a:lstStyle/>
          <a:p>
            <a:pPr indent="0" lvl="0" marL="0" rtl="0" algn="ctr">
              <a:lnSpc>
                <a:spcPct val="115000"/>
              </a:lnSpc>
              <a:spcBef>
                <a:spcPts val="1000"/>
              </a:spcBef>
              <a:buNone/>
            </a:pPr>
            <a:r>
              <a:rPr b="1" lang="en" sz="1800">
                <a:latin typeface="Times New Roman"/>
                <a:ea typeface="Times New Roman"/>
                <a:cs typeface="Times New Roman"/>
                <a:sym typeface="Times New Roman"/>
              </a:rPr>
              <a:t>Configuration items and tools</a:t>
            </a:r>
          </a:p>
          <a:p>
            <a:pPr indent="-317500" lvl="2" marL="1371600" rtl="0">
              <a:lnSpc>
                <a:spcPct val="115000"/>
              </a:lnSpc>
              <a:spcBef>
                <a:spcPts val="0"/>
              </a:spcBef>
              <a:buClr>
                <a:schemeClr val="dk1"/>
              </a:buClr>
              <a:buSzPts val="1400"/>
              <a:buFont typeface="Times New Roman"/>
              <a:buAutoNum type="romanLcPeriod"/>
            </a:pPr>
            <a:r>
              <a:rPr b="1" lang="en" sz="1400">
                <a:latin typeface="Times New Roman"/>
                <a:ea typeface="Times New Roman"/>
                <a:cs typeface="Times New Roman"/>
                <a:sym typeface="Times New Roman"/>
              </a:rPr>
              <a:t>Development:</a:t>
            </a:r>
          </a:p>
          <a:p>
            <a:pPr indent="387350" lvl="0" marL="9144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Version Control Tool: Git  and Github</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Github : </a:t>
            </a:r>
            <a:r>
              <a:rPr b="1" lang="en" sz="1400" u="sng">
                <a:solidFill>
                  <a:srgbClr val="1155CC"/>
                </a:solidFill>
                <a:latin typeface="Times New Roman"/>
                <a:ea typeface="Times New Roman"/>
                <a:cs typeface="Times New Roman"/>
                <a:sym typeface="Times New Roman"/>
                <a:hlinkClick r:id="rId3"/>
              </a:rPr>
              <a:t>https://github.com/buse2017fall/SoftwareEngineering</a:t>
            </a:r>
            <a:r>
              <a:rPr b="1" lang="en" sz="1400">
                <a:latin typeface="Times New Roman"/>
                <a:ea typeface="Times New Roman"/>
                <a:cs typeface="Times New Roman"/>
                <a:sym typeface="Times New Roman"/>
              </a:rPr>
              <a:t> </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IDE : Intellij and Eclipse </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Environment : Windows, Linux and Mac OS</a:t>
            </a:r>
          </a:p>
          <a:p>
            <a:pPr indent="-317500" lvl="2" marL="1371600" rtl="0">
              <a:lnSpc>
                <a:spcPct val="115000"/>
              </a:lnSpc>
              <a:spcBef>
                <a:spcPts val="0"/>
              </a:spcBef>
              <a:buClr>
                <a:schemeClr val="dk1"/>
              </a:buClr>
              <a:buSzPts val="1400"/>
              <a:buFont typeface="Times New Roman"/>
              <a:buAutoNum type="romanLcPeriod"/>
            </a:pPr>
            <a:r>
              <a:rPr b="1" lang="en" sz="1400">
                <a:latin typeface="Times New Roman"/>
                <a:ea typeface="Times New Roman"/>
                <a:cs typeface="Times New Roman"/>
                <a:sym typeface="Times New Roman"/>
              </a:rPr>
              <a:t>Deployment:</a:t>
            </a:r>
          </a:p>
          <a:p>
            <a:pPr indent="387350" lvl="0" marL="9144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Host: Digital Ocean</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Domain: Free Domain</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FTP: Fillezilla</a:t>
            </a:r>
          </a:p>
          <a:p>
            <a:pPr indent="-317500" lvl="2" marL="1371600" rtl="0">
              <a:lnSpc>
                <a:spcPct val="115000"/>
              </a:lnSpc>
              <a:spcBef>
                <a:spcPts val="0"/>
              </a:spcBef>
              <a:buClr>
                <a:schemeClr val="dk1"/>
              </a:buClr>
              <a:buSzPts val="1400"/>
              <a:buFont typeface="Times New Roman"/>
              <a:buAutoNum type="romanLcPeriod"/>
            </a:pPr>
            <a:r>
              <a:rPr b="1" lang="en" sz="1400">
                <a:latin typeface="Times New Roman"/>
                <a:ea typeface="Times New Roman"/>
                <a:cs typeface="Times New Roman"/>
                <a:sym typeface="Times New Roman"/>
              </a:rPr>
              <a:t> Architect: </a:t>
            </a:r>
          </a:p>
          <a:p>
            <a:pPr indent="-69850" lvl="0" marL="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Web: LAMP ( Linux + Apache + MySQL + PHP )</a:t>
            </a:r>
          </a:p>
          <a:p>
            <a:pPr indent="-69850" lvl="0" marL="457200" rtl="0">
              <a:lnSpc>
                <a:spcPct val="115000"/>
              </a:lnSpc>
              <a:spcBef>
                <a:spcPts val="0"/>
              </a:spcBef>
              <a:buClr>
                <a:schemeClr val="dk1"/>
              </a:buClr>
              <a:buSzPts val="1100"/>
              <a:buFont typeface="Arial"/>
              <a:buNone/>
            </a:pPr>
            <a:r>
              <a:rPr b="1" lang="en" sz="1400">
                <a:latin typeface="Times New Roman"/>
                <a:ea typeface="Times New Roman"/>
                <a:cs typeface="Times New Roman"/>
                <a:sym typeface="Times New Roman"/>
              </a:rPr>
              <a:t>             		Test on Local :  MAMP</a:t>
            </a:r>
          </a:p>
        </p:txBody>
      </p:sp>
      <p:sp>
        <p:nvSpPr>
          <p:cNvPr id="314" name="Shape 31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collab-retina-preview.gif" id="315" name="Shape 315"/>
          <p:cNvPicPr preferRelativeResize="0"/>
          <p:nvPr/>
        </p:nvPicPr>
        <p:blipFill>
          <a:blip r:embed="rId4">
            <a:alphaModFix/>
          </a:blip>
          <a:stretch>
            <a:fillRect/>
          </a:stretch>
        </p:blipFill>
        <p:spPr>
          <a:xfrm>
            <a:off x="6742600" y="1724300"/>
            <a:ext cx="1957350" cy="195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22" name="Shape 32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23" name="Shape 32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24" name="Shape 324"/>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Configuration Management Plan</a:t>
            </a:r>
          </a:p>
        </p:txBody>
      </p:sp>
      <p:sp>
        <p:nvSpPr>
          <p:cNvPr id="325" name="Shape 32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tutorial-ii-32-638.jpg" id="326" name="Shape 326"/>
          <p:cNvPicPr preferRelativeResize="0"/>
          <p:nvPr/>
        </p:nvPicPr>
        <p:blipFill>
          <a:blip r:embed="rId3">
            <a:alphaModFix/>
          </a:blip>
          <a:stretch>
            <a:fillRect/>
          </a:stretch>
        </p:blipFill>
        <p:spPr>
          <a:xfrm>
            <a:off x="2394475" y="1201750"/>
            <a:ext cx="4189224" cy="31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33" name="Shape 33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34" name="Shape 33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35" name="Shape 335"/>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Change and branch management</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Only configuration leader have the access to main account (Github)</a:t>
            </a:r>
          </a:p>
          <a:p>
            <a:pPr indent="-342900" lvl="0" marL="4572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Developers use their own github account to fork the project repository</a:t>
            </a:r>
          </a:p>
          <a:p>
            <a:pPr indent="-342900" lvl="0" marL="4572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Developers can create master and child branch on their own github and local machine</a:t>
            </a:r>
          </a:p>
          <a:p>
            <a:pPr indent="-342900" lvl="0" marL="4572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Developers can push to their own github account freely </a:t>
            </a:r>
          </a:p>
          <a:p>
            <a:pPr indent="-342900" lvl="0" marL="457200" rtl="0">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If developers want to push to the main account, he or she has to pull new request on github, then configuration leader will check the code and decide if merge request or not</a:t>
            </a:r>
          </a:p>
          <a:p>
            <a:pPr indent="-342900" lvl="0" marL="457200" rtl="0">
              <a:lnSpc>
                <a:spcPct val="115000"/>
              </a:lnSpc>
              <a:spcBef>
                <a:spcPts val="0"/>
              </a:spcBef>
              <a:buSzPts val="1800"/>
              <a:buFont typeface="Times New Roman"/>
              <a:buChar char="▪"/>
            </a:pPr>
            <a:r>
              <a:rPr lang="en" sz="1800">
                <a:latin typeface="Times New Roman"/>
                <a:ea typeface="Times New Roman"/>
                <a:cs typeface="Times New Roman"/>
                <a:sym typeface="Times New Roman"/>
              </a:rPr>
              <a:t>Since we use git and github, it is easy to rollback to specific version</a:t>
            </a:r>
            <a:br>
              <a:rPr lang="en" sz="1800">
                <a:latin typeface="Times New Roman"/>
                <a:ea typeface="Times New Roman"/>
                <a:cs typeface="Times New Roman"/>
                <a:sym typeface="Times New Roman"/>
              </a:rPr>
            </a:br>
          </a:p>
        </p:txBody>
      </p:sp>
      <p:sp>
        <p:nvSpPr>
          <p:cNvPr id="336" name="Shape 336"/>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154" name="Shape 15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55" name="Shape 15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56" name="Shape 156"/>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Overview </a:t>
            </a:r>
          </a:p>
        </p:txBody>
      </p:sp>
      <p:sp>
        <p:nvSpPr>
          <p:cNvPr id="157" name="Shape 15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58" name="Shape 158"/>
          <p:cNvPicPr preferRelativeResize="0"/>
          <p:nvPr/>
        </p:nvPicPr>
        <p:blipFill>
          <a:blip r:embed="rId3">
            <a:alphaModFix/>
          </a:blip>
          <a:stretch>
            <a:fillRect/>
          </a:stretch>
        </p:blipFill>
        <p:spPr>
          <a:xfrm>
            <a:off x="3197700" y="2196200"/>
            <a:ext cx="5823624" cy="2168375"/>
          </a:xfrm>
          <a:prstGeom prst="rect">
            <a:avLst/>
          </a:prstGeom>
          <a:noFill/>
          <a:ln>
            <a:noFill/>
          </a:ln>
        </p:spPr>
      </p:pic>
      <p:sp>
        <p:nvSpPr>
          <p:cNvPr id="159" name="Shape 159"/>
          <p:cNvSpPr txBox="1"/>
          <p:nvPr/>
        </p:nvSpPr>
        <p:spPr>
          <a:xfrm>
            <a:off x="704750" y="1421875"/>
            <a:ext cx="2806800" cy="18300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sp>
        <p:nvSpPr>
          <p:cNvPr id="160" name="Shape 160"/>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indent="-190500" lvl="0" marL="342900" rtl="0">
              <a:lnSpc>
                <a:spcPct val="150000"/>
              </a:lnSpc>
              <a:spcBef>
                <a:spcPts val="0"/>
              </a:spcBef>
              <a:buNone/>
            </a:pPr>
            <a:r>
              <a:rPr lang="en"/>
              <a:t>ProPal</a:t>
            </a:r>
          </a:p>
          <a:p>
            <a:pPr indent="-355600" lvl="0" marL="457200" rtl="0">
              <a:lnSpc>
                <a:spcPct val="150000"/>
              </a:lnSpc>
              <a:spcBef>
                <a:spcPts val="0"/>
              </a:spcBef>
              <a:spcAft>
                <a:spcPts val="0"/>
              </a:spcAft>
              <a:buSzPts val="2000"/>
              <a:buChar char="▪"/>
            </a:pPr>
            <a:r>
              <a:rPr lang="en" sz="2000"/>
              <a:t>Web Application</a:t>
            </a:r>
          </a:p>
          <a:p>
            <a:pPr indent="-355600" lvl="0" marL="457200" rtl="0">
              <a:lnSpc>
                <a:spcPct val="150000"/>
              </a:lnSpc>
              <a:spcBef>
                <a:spcPts val="0"/>
              </a:spcBef>
              <a:buSzPts val="2000"/>
              <a:buChar char="▪"/>
            </a:pPr>
            <a:r>
              <a:rPr lang="en" sz="2000"/>
              <a:t>Agile Methodology</a:t>
            </a:r>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43" name="Shape 34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44" name="Shape 34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45" name="Shape 345"/>
          <p:cNvSpPr txBox="1"/>
          <p:nvPr>
            <p:ph type="title"/>
          </p:nvPr>
        </p:nvSpPr>
        <p:spPr>
          <a:xfrm>
            <a:off x="2046725" y="429538"/>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Branch</a:t>
            </a:r>
            <a:r>
              <a:rPr b="1" lang="en"/>
              <a:t> Management </a:t>
            </a:r>
          </a:p>
        </p:txBody>
      </p:sp>
      <p:sp>
        <p:nvSpPr>
          <p:cNvPr id="346" name="Shape 346"/>
          <p:cNvSpPr txBox="1"/>
          <p:nvPr>
            <p:ph idx="1" type="body"/>
          </p:nvPr>
        </p:nvSpPr>
        <p:spPr>
          <a:xfrm>
            <a:off x="609600" y="1475450"/>
            <a:ext cx="7924800" cy="2914800"/>
          </a:xfrm>
          <a:prstGeom prst="rect">
            <a:avLst/>
          </a:prstGeom>
          <a:noFill/>
          <a:ln>
            <a:noFill/>
          </a:ln>
        </p:spPr>
        <p:txBody>
          <a:bodyPr anchorCtr="0" anchor="t" bIns="45700" lIns="91425" rIns="91425" wrap="square" tIns="45700">
            <a:noAutofit/>
          </a:bodyPr>
          <a:lstStyle/>
          <a:p>
            <a:pPr indent="-342900" lvl="0" marL="13716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Master branch - final and deliverable branch </a:t>
            </a:r>
          </a:p>
          <a:p>
            <a:pPr indent="-342900" lvl="0" marL="13716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Feature branch - used to test new feature </a:t>
            </a:r>
          </a:p>
          <a:p>
            <a:pPr indent="-342900" lvl="0" marL="1371600" rtl="0">
              <a:lnSpc>
                <a:spcPct val="115000"/>
              </a:lnSpc>
              <a:spcBef>
                <a:spcPts val="0"/>
              </a:spcBef>
              <a:buSzPts val="1800"/>
              <a:buFont typeface="Times New Roman"/>
              <a:buChar char="▪"/>
            </a:pPr>
            <a:r>
              <a:rPr b="1" lang="en" sz="1800">
                <a:latin typeface="Times New Roman"/>
                <a:ea typeface="Times New Roman"/>
                <a:cs typeface="Times New Roman"/>
                <a:sym typeface="Times New Roman"/>
              </a:rPr>
              <a:t>More branches may be needed based on the future requirements</a:t>
            </a:r>
            <a:br>
              <a:rPr b="1" lang="en" sz="1800">
                <a:latin typeface="Times New Roman"/>
                <a:ea typeface="Times New Roman"/>
                <a:cs typeface="Times New Roman"/>
                <a:sym typeface="Times New Roman"/>
              </a:rPr>
            </a:br>
          </a:p>
        </p:txBody>
      </p:sp>
      <p:sp>
        <p:nvSpPr>
          <p:cNvPr id="347" name="Shape 34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jpg" id="348" name="Shape 348"/>
          <p:cNvPicPr preferRelativeResize="0"/>
          <p:nvPr/>
        </p:nvPicPr>
        <p:blipFill>
          <a:blip r:embed="rId3">
            <a:alphaModFix/>
          </a:blip>
          <a:stretch>
            <a:fillRect/>
          </a:stretch>
        </p:blipFill>
        <p:spPr>
          <a:xfrm>
            <a:off x="2787350" y="2467525"/>
            <a:ext cx="3626150" cy="2119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55" name="Shape 355"/>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56" name="Shape 356"/>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57" name="Shape 357"/>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Each time before you change your local code , please following those steps:</a:t>
            </a:r>
          </a:p>
          <a:p>
            <a:pPr indent="0" lvl="0" marL="0" rtl="0">
              <a:lnSpc>
                <a:spcPct val="115000"/>
              </a:lnSpc>
              <a:spcBef>
                <a:spcPts val="0"/>
              </a:spcBef>
              <a:buNone/>
            </a:pPr>
            <a:r>
              <a:t/>
            </a:r>
            <a:endParaRPr b="1" sz="10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fetch upstream</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merge upstream/master</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push </a:t>
            </a:r>
          </a:p>
          <a:p>
            <a:pPr indent="-342900" lvl="0" marL="457200" rtl="0">
              <a:lnSpc>
                <a:spcPct val="115000"/>
              </a:lnSpc>
              <a:spcBef>
                <a:spcPts val="0"/>
              </a:spcBef>
              <a:buSzPts val="1800"/>
              <a:buFont typeface="Times New Roman"/>
              <a:buChar char="▪"/>
            </a:pPr>
            <a:r>
              <a:rPr b="1" lang="en" sz="1800">
                <a:latin typeface="Times New Roman"/>
                <a:ea typeface="Times New Roman"/>
                <a:cs typeface="Times New Roman"/>
                <a:sym typeface="Times New Roman"/>
              </a:rPr>
              <a:t>Go to your own Github to create new pull request </a:t>
            </a: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58" name="Shape 358"/>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TypicalMerge.png" id="359" name="Shape 359"/>
          <p:cNvPicPr preferRelativeResize="0"/>
          <p:nvPr/>
        </p:nvPicPr>
        <p:blipFill>
          <a:blip r:embed="rId3">
            <a:alphaModFix/>
          </a:blip>
          <a:stretch>
            <a:fillRect/>
          </a:stretch>
        </p:blipFill>
        <p:spPr>
          <a:xfrm>
            <a:off x="6679825" y="2010049"/>
            <a:ext cx="1638950" cy="232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66" name="Shape 366"/>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67" name="Shape 367"/>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68" name="Shape 368"/>
          <p:cNvSpPr txBox="1"/>
          <p:nvPr>
            <p:ph idx="1" type="body"/>
          </p:nvPr>
        </p:nvSpPr>
        <p:spPr>
          <a:xfrm>
            <a:off x="318500" y="592400"/>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What if there is conflicts ? How to solve it ? </a:t>
            </a:r>
          </a:p>
          <a:p>
            <a:pPr indent="0" lvl="0" marL="0" rtl="0">
              <a:lnSpc>
                <a:spcPct val="115000"/>
              </a:lnSpc>
              <a:spcBef>
                <a:spcPts val="0"/>
              </a:spcBef>
              <a:buNone/>
            </a:pPr>
            <a:r>
              <a:t/>
            </a:r>
            <a:endParaRPr b="1" sz="1100">
              <a:latin typeface="Times New Roman"/>
              <a:ea typeface="Times New Roman"/>
              <a:cs typeface="Times New Roman"/>
              <a:sym typeface="Times New Roman"/>
            </a:endParaRP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After fetch and merge, if there is conflicts , please follow those steps</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open &lt;file_where_conflicts_occur&gt;</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Delete  &gt;&gt;&gt;&gt;&gt;&gt;   , ======, &lt;&lt;&lt;&lt;&lt;&lt;&lt;</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Save and quit </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spcAft>
                <a:spcPts val="0"/>
              </a:spcAft>
              <a:buSzPts val="1800"/>
              <a:buFont typeface="Times New Roman"/>
              <a:buChar char="▪"/>
            </a:pPr>
            <a:r>
              <a:rPr b="1" lang="en" sz="1800">
                <a:latin typeface="Times New Roman"/>
                <a:ea typeface="Times New Roman"/>
                <a:cs typeface="Times New Roman"/>
                <a:sym typeface="Times New Roman"/>
              </a:rPr>
              <a:t>Git push</a:t>
            </a:r>
          </a:p>
          <a:p>
            <a:pPr indent="-342900" lvl="0" marL="457200" rtl="0">
              <a:lnSpc>
                <a:spcPct val="115000"/>
              </a:lnSpc>
              <a:spcBef>
                <a:spcPts val="0"/>
              </a:spcBef>
              <a:buSzPts val="1800"/>
              <a:buFont typeface="Times New Roman"/>
              <a:buChar char="▪"/>
            </a:pPr>
            <a:r>
              <a:rPr b="1" lang="en" sz="1800">
                <a:latin typeface="Times New Roman"/>
                <a:ea typeface="Times New Roman"/>
                <a:cs typeface="Times New Roman"/>
                <a:sym typeface="Times New Roman"/>
              </a:rPr>
              <a:t>Go to your own Github to create new pull request </a:t>
            </a:r>
            <a:br>
              <a:rPr b="1"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69" name="Shape 369"/>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merge-conflict.png" id="370" name="Shape 370"/>
          <p:cNvPicPr preferRelativeResize="0"/>
          <p:nvPr/>
        </p:nvPicPr>
        <p:blipFill>
          <a:blip r:embed="rId3">
            <a:alphaModFix/>
          </a:blip>
          <a:stretch>
            <a:fillRect/>
          </a:stretch>
        </p:blipFill>
        <p:spPr>
          <a:xfrm>
            <a:off x="5012175" y="2691925"/>
            <a:ext cx="4004375" cy="1502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377" name="Shape 37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78" name="Shape 37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79" name="Shape 379"/>
          <p:cNvSpPr txBox="1"/>
          <p:nvPr>
            <p:ph idx="1" type="body"/>
          </p:nvPr>
        </p:nvSpPr>
        <p:spPr>
          <a:xfrm>
            <a:off x="318500" y="592400"/>
            <a:ext cx="858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Reference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lang="en" sz="1200">
                <a:latin typeface="Times New Roman"/>
                <a:ea typeface="Times New Roman"/>
                <a:cs typeface="Times New Roman"/>
                <a:sym typeface="Times New Roman"/>
              </a:rPr>
              <a:t>Nelson, Megan. "An Intro to Git and GitHub for Beginners", www.product.hubspot.com/blog/git-and-github-tutorial-for-beginners. Accessed 18 Sep 2017.</a:t>
            </a:r>
          </a:p>
          <a:p>
            <a:pPr indent="0" lvl="0" marL="0" rtl="0">
              <a:lnSpc>
                <a:spcPct val="115000"/>
              </a:lnSpc>
              <a:spcBef>
                <a:spcPts val="0"/>
              </a:spcBef>
              <a:buNone/>
            </a:pPr>
            <a:r>
              <a:rPr lang="en" sz="1200">
                <a:latin typeface="Times New Roman"/>
                <a:ea typeface="Times New Roman"/>
                <a:cs typeface="Times New Roman"/>
                <a:sym typeface="Times New Roman"/>
              </a:rPr>
              <a:t>Usability.gov, user cases. “</a:t>
            </a:r>
            <a:r>
              <a:rPr lang="en" sz="1200" u="sng">
                <a:solidFill>
                  <a:schemeClr val="hlink"/>
                </a:solidFill>
                <a:latin typeface="Times New Roman"/>
                <a:ea typeface="Times New Roman"/>
                <a:cs typeface="Times New Roman"/>
                <a:sym typeface="Times New Roman"/>
                <a:hlinkClick r:id="rId3"/>
              </a:rPr>
              <a:t>https://www.usability.gov/how-to-and-tools/methods/use-cases.html</a:t>
            </a:r>
            <a:r>
              <a:rPr lang="en" sz="1200">
                <a:latin typeface="Times New Roman"/>
                <a:ea typeface="Times New Roman"/>
                <a:cs typeface="Times New Roman"/>
                <a:sym typeface="Times New Roman"/>
              </a:rPr>
              <a:t>”</a:t>
            </a:r>
          </a:p>
          <a:p>
            <a:pPr indent="0" lvl="0" marL="0" rtl="0">
              <a:lnSpc>
                <a:spcPct val="115000"/>
              </a:lnSpc>
              <a:spcBef>
                <a:spcPts val="0"/>
              </a:spcBef>
              <a:buNone/>
            </a:pP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80" name="Shape 38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167" name="Shape 16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68" name="Shape 16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69" name="Shape 169"/>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Overview </a:t>
            </a:r>
          </a:p>
        </p:txBody>
      </p:sp>
      <p:sp>
        <p:nvSpPr>
          <p:cNvPr id="170" name="Shape 17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71" name="Shape 171"/>
          <p:cNvPicPr preferRelativeResize="0"/>
          <p:nvPr/>
        </p:nvPicPr>
        <p:blipFill>
          <a:blip r:embed="rId3">
            <a:alphaModFix/>
          </a:blip>
          <a:stretch>
            <a:fillRect/>
          </a:stretch>
        </p:blipFill>
        <p:spPr>
          <a:xfrm>
            <a:off x="5271175" y="2108750"/>
            <a:ext cx="3668150" cy="2358100"/>
          </a:xfrm>
          <a:prstGeom prst="rect">
            <a:avLst/>
          </a:prstGeom>
          <a:noFill/>
          <a:ln>
            <a:noFill/>
          </a:ln>
        </p:spPr>
      </p:pic>
      <p:sp>
        <p:nvSpPr>
          <p:cNvPr id="172" name="Shape 172"/>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indent="-190500" lvl="0" marL="342900" rtl="0">
              <a:lnSpc>
                <a:spcPct val="150000"/>
              </a:lnSpc>
              <a:spcBef>
                <a:spcPts val="0"/>
              </a:spcBef>
              <a:buNone/>
            </a:pPr>
            <a:r>
              <a:rPr lang="en"/>
              <a:t>Motivation</a:t>
            </a:r>
          </a:p>
          <a:p>
            <a:pPr indent="-355600" lvl="0" marL="457200" rtl="0">
              <a:lnSpc>
                <a:spcPct val="150000"/>
              </a:lnSpc>
              <a:spcBef>
                <a:spcPts val="0"/>
              </a:spcBef>
              <a:spcAft>
                <a:spcPts val="0"/>
              </a:spcAft>
              <a:buSzPts val="2000"/>
              <a:buChar char="▪"/>
            </a:pPr>
            <a:r>
              <a:rPr lang="en" sz="2000"/>
              <a:t>User Friendly</a:t>
            </a:r>
          </a:p>
          <a:p>
            <a:pPr indent="-355600" lvl="0" marL="457200" rtl="0">
              <a:lnSpc>
                <a:spcPct val="150000"/>
              </a:lnSpc>
              <a:spcBef>
                <a:spcPts val="0"/>
              </a:spcBef>
              <a:buSzPts val="2000"/>
              <a:buChar char="▪"/>
            </a:pPr>
            <a:r>
              <a:rPr lang="en" sz="2000"/>
              <a:t>Multi-User</a:t>
            </a:r>
          </a:p>
          <a:p>
            <a:pPr indent="0" lvl="0" marL="0" rtl="0">
              <a:lnSpc>
                <a:spcPct val="150000"/>
              </a:lnSpc>
              <a:spcBef>
                <a:spcPts val="0"/>
              </a:spcBef>
              <a:buNone/>
            </a:pPr>
            <a:r>
              <a:t/>
            </a:r>
            <a:endParaRPr sz="2000"/>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pic>
        <p:nvPicPr>
          <p:cNvPr id="173" name="Shape 173"/>
          <p:cNvPicPr preferRelativeResize="0"/>
          <p:nvPr/>
        </p:nvPicPr>
        <p:blipFill>
          <a:blip r:embed="rId4">
            <a:alphaModFix/>
          </a:blip>
          <a:stretch>
            <a:fillRect/>
          </a:stretch>
        </p:blipFill>
        <p:spPr>
          <a:xfrm>
            <a:off x="3490724" y="571500"/>
            <a:ext cx="3280725" cy="187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180" name="Shape 18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81" name="Shape 18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82" name="Shape 182"/>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Related Work</a:t>
            </a:r>
          </a:p>
        </p:txBody>
      </p:sp>
      <p:sp>
        <p:nvSpPr>
          <p:cNvPr id="183" name="Shape 18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17.30 PM.png" id="184" name="Shape 184"/>
          <p:cNvPicPr preferRelativeResize="0"/>
          <p:nvPr/>
        </p:nvPicPr>
        <p:blipFill>
          <a:blip r:embed="rId3">
            <a:alphaModFix/>
          </a:blip>
          <a:stretch>
            <a:fillRect/>
          </a:stretch>
        </p:blipFill>
        <p:spPr>
          <a:xfrm>
            <a:off x="482150" y="1540525"/>
            <a:ext cx="3670975" cy="2906952"/>
          </a:xfrm>
          <a:prstGeom prst="rect">
            <a:avLst/>
          </a:prstGeom>
          <a:noFill/>
          <a:ln>
            <a:noFill/>
          </a:ln>
        </p:spPr>
      </p:pic>
      <p:sp>
        <p:nvSpPr>
          <p:cNvPr id="185" name="Shape 185"/>
          <p:cNvSpPr txBox="1"/>
          <p:nvPr/>
        </p:nvSpPr>
        <p:spPr>
          <a:xfrm>
            <a:off x="4323350" y="1728100"/>
            <a:ext cx="4999800" cy="223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i="1" lang="en" sz="1800" u="sng">
                <a:solidFill>
                  <a:srgbClr val="2B6DAD"/>
                </a:solidFill>
                <a:latin typeface="Times New Roman"/>
                <a:ea typeface="Times New Roman"/>
                <a:cs typeface="Times New Roman"/>
                <a:sym typeface="Times New Roman"/>
                <a:hlinkClick r:id="rId4"/>
              </a:rPr>
              <a:t>Aha!</a:t>
            </a:r>
          </a:p>
          <a:p>
            <a:pPr indent="0" lvl="0" marL="0" rtl="0">
              <a:lnSpc>
                <a:spcPct val="115000"/>
              </a:lnSpc>
              <a:spcBef>
                <a:spcPts val="0"/>
              </a:spcBef>
              <a:buNone/>
            </a:pPr>
            <a:r>
              <a:rPr lang="en" sz="1800">
                <a:solidFill>
                  <a:schemeClr val="dk1"/>
                </a:solidFill>
                <a:latin typeface="Times New Roman"/>
                <a:ea typeface="Times New Roman"/>
                <a:cs typeface="Times New Roman"/>
                <a:sym typeface="Times New Roman"/>
              </a:rPr>
              <a:t>Aha! allows you to manage a sprint like Pivotal.</a:t>
            </a:r>
          </a:p>
          <a:p>
            <a:pPr indent="-69850" lvl="0" marL="0" rtl="0">
              <a:lnSpc>
                <a:spcPct val="115000"/>
              </a:lnSpc>
              <a:spcBef>
                <a:spcPts val="0"/>
              </a:spcBef>
              <a:buClr>
                <a:schemeClr val="dk1"/>
              </a:buClr>
              <a:buSzPts val="1100"/>
              <a:buFont typeface="Arial"/>
              <a:buNone/>
            </a:pPr>
            <a:r>
              <a:rPr lang="en" sz="1800">
                <a:solidFill>
                  <a:schemeClr val="dk1"/>
                </a:solidFill>
                <a:latin typeface="Times New Roman"/>
                <a:ea typeface="Times New Roman"/>
                <a:cs typeface="Times New Roman"/>
                <a:sym typeface="Times New Roman"/>
              </a:rPr>
              <a:t>But it is designed for </a:t>
            </a:r>
            <a:r>
              <a:rPr b="1" lang="en" sz="1800">
                <a:solidFill>
                  <a:schemeClr val="dk1"/>
                </a:solidFill>
                <a:latin typeface="Times New Roman"/>
                <a:ea typeface="Times New Roman"/>
                <a:cs typeface="Times New Roman"/>
                <a:sym typeface="Times New Roman"/>
              </a:rPr>
              <a:t>product teams</a:t>
            </a:r>
            <a:r>
              <a:rPr lang="en" sz="1800">
                <a:solidFill>
                  <a:schemeClr val="dk1"/>
                </a:solidFill>
                <a:latin typeface="Times New Roman"/>
                <a:ea typeface="Times New Roman"/>
                <a:cs typeface="Times New Roman"/>
                <a:sym typeface="Times New Roman"/>
              </a:rPr>
              <a:t> and based around the idea that you need to link your product strategy to your roadmaps to your development work. Otherwise, you can quickly build yourself to nowhere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192" name="Shape 19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193" name="Shape 19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94" name="Shape 194"/>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Related Work</a:t>
            </a:r>
          </a:p>
        </p:txBody>
      </p:sp>
      <p:sp>
        <p:nvSpPr>
          <p:cNvPr id="195" name="Shape 19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21.45 PM.png" id="196" name="Shape 196"/>
          <p:cNvPicPr preferRelativeResize="0"/>
          <p:nvPr/>
        </p:nvPicPr>
        <p:blipFill>
          <a:blip r:embed="rId3">
            <a:alphaModFix/>
          </a:blip>
          <a:stretch>
            <a:fillRect/>
          </a:stretch>
        </p:blipFill>
        <p:spPr>
          <a:xfrm>
            <a:off x="286100" y="1428600"/>
            <a:ext cx="4324701" cy="2982974"/>
          </a:xfrm>
          <a:prstGeom prst="rect">
            <a:avLst/>
          </a:prstGeom>
          <a:noFill/>
          <a:ln>
            <a:noFill/>
          </a:ln>
        </p:spPr>
      </p:pic>
      <p:sp>
        <p:nvSpPr>
          <p:cNvPr id="197" name="Shape 197"/>
          <p:cNvSpPr txBox="1"/>
          <p:nvPr/>
        </p:nvSpPr>
        <p:spPr>
          <a:xfrm>
            <a:off x="4768075" y="1810538"/>
            <a:ext cx="4224300" cy="2219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lang="en" sz="1800" u="sng">
                <a:solidFill>
                  <a:srgbClr val="2B6DAD"/>
                </a:solidFill>
                <a:latin typeface="Times New Roman"/>
                <a:ea typeface="Times New Roman"/>
                <a:cs typeface="Times New Roman"/>
                <a:sym typeface="Times New Roman"/>
                <a:hlinkClick r:id="rId4"/>
              </a:rPr>
              <a:t>Fusioo</a:t>
            </a:r>
          </a:p>
          <a:p>
            <a:pPr indent="-69850" lvl="0" marL="0" rtl="0">
              <a:lnSpc>
                <a:spcPct val="115000"/>
              </a:lnSpc>
              <a:spcBef>
                <a:spcPts val="0"/>
              </a:spcBef>
              <a:buClr>
                <a:schemeClr val="dk1"/>
              </a:buClr>
              <a:buSzPts val="1100"/>
              <a:buFont typeface="Arial"/>
              <a:buNone/>
            </a:pPr>
            <a:r>
              <a:rPr lang="en" sz="1800">
                <a:solidFill>
                  <a:schemeClr val="dk1"/>
                </a:solidFill>
                <a:latin typeface="Times New Roman"/>
                <a:ea typeface="Times New Roman"/>
                <a:cs typeface="Times New Roman"/>
                <a:sym typeface="Times New Roman"/>
              </a:rPr>
              <a:t>Fusioo is a customizable </a:t>
            </a:r>
            <a:r>
              <a:rPr b="1" lang="en" sz="1800">
                <a:solidFill>
                  <a:schemeClr val="dk1"/>
                </a:solidFill>
                <a:latin typeface="Times New Roman"/>
                <a:ea typeface="Times New Roman"/>
                <a:cs typeface="Times New Roman"/>
                <a:sym typeface="Times New Roman"/>
              </a:rPr>
              <a:t>CRM</a:t>
            </a:r>
            <a:r>
              <a:rPr lang="en" sz="1800">
                <a:solidFill>
                  <a:schemeClr val="dk1"/>
                </a:solidFill>
                <a:latin typeface="Times New Roman"/>
                <a:ea typeface="Times New Roman"/>
                <a:cs typeface="Times New Roman"/>
                <a:sym typeface="Times New Roman"/>
              </a:rPr>
              <a:t> and project management tool that allows teams to work the way they want to. Unlike other project management tools, with Fusioo you can set up your </a:t>
            </a:r>
            <a:r>
              <a:rPr b="1" lang="en" sz="1800">
                <a:solidFill>
                  <a:schemeClr val="dk1"/>
                </a:solidFill>
                <a:latin typeface="Times New Roman"/>
                <a:ea typeface="Times New Roman"/>
                <a:cs typeface="Times New Roman"/>
                <a:sym typeface="Times New Roman"/>
              </a:rPr>
              <a:t>custom workspace</a:t>
            </a:r>
            <a:r>
              <a:rPr lang="en" sz="1800">
                <a:solidFill>
                  <a:schemeClr val="dk1"/>
                </a:solidFill>
                <a:latin typeface="Times New Roman"/>
                <a:ea typeface="Times New Roman"/>
                <a:cs typeface="Times New Roman"/>
                <a:sym typeface="Times New Roman"/>
              </a:rPr>
              <a:t> to track and manage the information you need.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sz="1200">
                <a:solidFill>
                  <a:schemeClr val="lt1"/>
                </a:solidFill>
              </a:rPr>
              <a:t>Initial Plan</a:t>
            </a:r>
          </a:p>
        </p:txBody>
      </p:sp>
      <p:sp>
        <p:nvSpPr>
          <p:cNvPr id="204" name="Shape 20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05" name="Shape 20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06" name="Shape 206"/>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Software Architecture</a:t>
            </a:r>
          </a:p>
        </p:txBody>
      </p:sp>
      <p:sp>
        <p:nvSpPr>
          <p:cNvPr id="207" name="Shape 20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stack.jpg" id="208" name="Shape 208"/>
          <p:cNvPicPr preferRelativeResize="0"/>
          <p:nvPr/>
        </p:nvPicPr>
        <p:blipFill>
          <a:blip r:embed="rId3">
            <a:alphaModFix/>
          </a:blip>
          <a:stretch>
            <a:fillRect/>
          </a:stretch>
        </p:blipFill>
        <p:spPr>
          <a:xfrm>
            <a:off x="5367825" y="513800"/>
            <a:ext cx="3568226" cy="1529250"/>
          </a:xfrm>
          <a:prstGeom prst="rect">
            <a:avLst/>
          </a:prstGeom>
          <a:noFill/>
          <a:ln>
            <a:noFill/>
          </a:ln>
        </p:spPr>
      </p:pic>
      <p:pic>
        <p:nvPicPr>
          <p:cNvPr descr="lamp-training-course.png" id="209" name="Shape 209"/>
          <p:cNvPicPr preferRelativeResize="0"/>
          <p:nvPr/>
        </p:nvPicPr>
        <p:blipFill>
          <a:blip r:embed="rId4">
            <a:alphaModFix/>
          </a:blip>
          <a:stretch>
            <a:fillRect/>
          </a:stretch>
        </p:blipFill>
        <p:spPr>
          <a:xfrm>
            <a:off x="690800" y="1844475"/>
            <a:ext cx="3810000" cy="2571750"/>
          </a:xfrm>
          <a:prstGeom prst="rect">
            <a:avLst/>
          </a:prstGeom>
          <a:noFill/>
          <a:ln>
            <a:noFill/>
          </a:ln>
        </p:spPr>
      </p:pic>
      <p:pic>
        <p:nvPicPr>
          <p:cNvPr descr="Open-Source-Why.png" id="210" name="Shape 210"/>
          <p:cNvPicPr preferRelativeResize="0"/>
          <p:nvPr/>
        </p:nvPicPr>
        <p:blipFill>
          <a:blip r:embed="rId5">
            <a:alphaModFix/>
          </a:blip>
          <a:stretch>
            <a:fillRect/>
          </a:stretch>
        </p:blipFill>
        <p:spPr>
          <a:xfrm>
            <a:off x="5673200" y="2427325"/>
            <a:ext cx="2105475" cy="157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User cases</a:t>
            </a:r>
          </a:p>
        </p:txBody>
      </p:sp>
      <p:sp>
        <p:nvSpPr>
          <p:cNvPr id="216" name="Shape 216"/>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rPr lang="en" sz="1800"/>
              <a:t>Registered users - developer(invited)</a:t>
            </a:r>
          </a:p>
          <a:p>
            <a:pPr indent="-190500" lvl="0" marL="342900">
              <a:spcBef>
                <a:spcPts val="0"/>
              </a:spcBef>
              <a:buNone/>
            </a:pPr>
            <a:r>
              <a:t/>
            </a:r>
            <a:endParaRPr sz="1800"/>
          </a:p>
          <a:p>
            <a:pPr indent="-190500" lvl="0" marL="342900">
              <a:spcBef>
                <a:spcPts val="0"/>
              </a:spcBef>
              <a:buNone/>
            </a:pPr>
            <a:r>
              <a:t/>
            </a:r>
            <a:endParaRPr sz="1800"/>
          </a:p>
          <a:p>
            <a:pPr indent="-190500" lvl="0" marL="342900" rtl="0">
              <a:spcBef>
                <a:spcPts val="0"/>
              </a:spcBef>
              <a:buNone/>
            </a:pPr>
            <a:r>
              <a:rPr lang="en" sz="1800"/>
              <a:t>Product												Developer</a:t>
            </a:r>
          </a:p>
          <a:p>
            <a:pPr indent="-190500" lvl="0" marL="342900" rtl="0">
              <a:spcBef>
                <a:spcPts val="0"/>
              </a:spcBef>
              <a:buNone/>
            </a:pPr>
            <a:r>
              <a:rPr lang="en" sz="1800"/>
              <a:t>Owner										</a:t>
            </a:r>
          </a:p>
          <a:p>
            <a:pPr indent="-190500" lvl="0" marL="342900">
              <a:spcBef>
                <a:spcPts val="0"/>
              </a:spcBef>
              <a:buNone/>
            </a:pPr>
            <a:r>
              <a:t/>
            </a:r>
            <a:endParaRPr sz="1800"/>
          </a:p>
          <a:p>
            <a:pPr indent="-190500" lvl="0" marL="342900">
              <a:spcBef>
                <a:spcPts val="0"/>
              </a:spcBef>
              <a:buNone/>
            </a:pPr>
            <a:r>
              <a:t/>
            </a:r>
            <a:endParaRPr sz="1800"/>
          </a:p>
        </p:txBody>
      </p:sp>
      <p:sp>
        <p:nvSpPr>
          <p:cNvPr id="217" name="Shape 217"/>
          <p:cNvSpPr/>
          <p:nvPr/>
        </p:nvSpPr>
        <p:spPr>
          <a:xfrm>
            <a:off x="3452350" y="1784500"/>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Invite users</a:t>
            </a:r>
          </a:p>
          <a:p>
            <a:pPr indent="0" lvl="0" marL="0" rtl="0">
              <a:spcBef>
                <a:spcPts val="0"/>
              </a:spcBef>
              <a:buNone/>
            </a:pPr>
            <a:r>
              <a:t/>
            </a:r>
            <a:endParaRPr/>
          </a:p>
          <a:p>
            <a:pPr indent="0" lvl="0" marL="0" rtl="0">
              <a:spcBef>
                <a:spcPts val="0"/>
              </a:spcBef>
              <a:buNone/>
            </a:pPr>
            <a:r>
              <a:rPr lang="en"/>
              <a:t>Create requirements</a:t>
            </a:r>
          </a:p>
          <a:p>
            <a:pPr indent="0" lvl="0" marL="0" rtl="0">
              <a:spcBef>
                <a:spcPts val="0"/>
              </a:spcBef>
              <a:buNone/>
            </a:pPr>
            <a:r>
              <a:t/>
            </a:r>
            <a:endParaRPr/>
          </a:p>
          <a:p>
            <a:pPr indent="0" lvl="0" marL="0" rtl="0">
              <a:spcBef>
                <a:spcPts val="0"/>
              </a:spcBef>
              <a:buNone/>
            </a:pPr>
            <a:r>
              <a:rPr lang="en"/>
              <a:t>Assign requirements</a:t>
            </a:r>
          </a:p>
          <a:p>
            <a:pPr indent="0" lvl="0" marL="0" rtl="0">
              <a:spcBef>
                <a:spcPts val="0"/>
              </a:spcBef>
              <a:buNone/>
            </a:pPr>
            <a:r>
              <a:t/>
            </a:r>
            <a:endParaRPr/>
          </a:p>
          <a:p>
            <a:pPr indent="0" lvl="0" marL="0">
              <a:spcBef>
                <a:spcPts val="0"/>
              </a:spcBef>
              <a:buNone/>
            </a:pPr>
            <a:r>
              <a:rPr lang="en"/>
              <a:t>Finish requirements</a:t>
            </a:r>
          </a:p>
          <a:p>
            <a:pPr indent="0" lvl="0" marL="0">
              <a:spcBef>
                <a:spcPts val="0"/>
              </a:spcBef>
              <a:buNone/>
            </a:pPr>
            <a:r>
              <a:t/>
            </a:r>
            <a:endParaRPr/>
          </a:p>
          <a:p>
            <a:pPr indent="0" lvl="0" marL="0" rtl="0">
              <a:spcBef>
                <a:spcPts val="0"/>
              </a:spcBef>
              <a:buNone/>
            </a:pPr>
            <a:r>
              <a:rPr lang="en"/>
              <a:t>Finish projects</a:t>
            </a:r>
          </a:p>
        </p:txBody>
      </p:sp>
      <p:sp>
        <p:nvSpPr>
          <p:cNvPr id="218" name="Shape 218"/>
          <p:cNvSpPr/>
          <p:nvPr/>
        </p:nvSpPr>
        <p:spPr>
          <a:xfrm>
            <a:off x="4251350" y="2287323"/>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19" name="Shape 219"/>
          <p:cNvSpPr/>
          <p:nvPr/>
        </p:nvSpPr>
        <p:spPr>
          <a:xfrm>
            <a:off x="4251350" y="29041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20" name="Shape 220"/>
          <p:cNvSpPr/>
          <p:nvPr/>
        </p:nvSpPr>
        <p:spPr>
          <a:xfrm>
            <a:off x="4251350" y="3520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221" name="Shape 221"/>
          <p:cNvCxnSpPr>
            <a:endCxn id="217" idx="1"/>
          </p:cNvCxnSpPr>
          <p:nvPr/>
        </p:nvCxnSpPr>
        <p:spPr>
          <a:xfrm flipH="1" rot="10800000">
            <a:off x="1982888" y="2237152"/>
            <a:ext cx="1760700" cy="573600"/>
          </a:xfrm>
          <a:prstGeom prst="straightConnector1">
            <a:avLst/>
          </a:prstGeom>
          <a:noFill/>
          <a:ln cap="flat" cmpd="sng" w="9525">
            <a:solidFill>
              <a:schemeClr val="dk2"/>
            </a:solidFill>
            <a:prstDash val="solid"/>
            <a:round/>
            <a:headEnd len="lg" w="lg" type="none"/>
            <a:tailEnd len="lg" w="lg" type="none"/>
          </a:ln>
        </p:spPr>
      </p:cxnSp>
      <p:cxnSp>
        <p:nvCxnSpPr>
          <p:cNvPr id="222" name="Shape 222"/>
          <p:cNvCxnSpPr/>
          <p:nvPr/>
        </p:nvCxnSpPr>
        <p:spPr>
          <a:xfrm>
            <a:off x="1994425" y="2822500"/>
            <a:ext cx="1516200" cy="81600"/>
          </a:xfrm>
          <a:prstGeom prst="straightConnector1">
            <a:avLst/>
          </a:prstGeom>
          <a:noFill/>
          <a:ln cap="flat" cmpd="sng" w="9525">
            <a:solidFill>
              <a:schemeClr val="dk2"/>
            </a:solidFill>
            <a:prstDash val="solid"/>
            <a:round/>
            <a:headEnd len="lg" w="lg" type="none"/>
            <a:tailEnd len="lg" w="lg" type="none"/>
          </a:ln>
        </p:spPr>
      </p:cxnSp>
      <p:cxnSp>
        <p:nvCxnSpPr>
          <p:cNvPr id="223" name="Shape 223"/>
          <p:cNvCxnSpPr>
            <a:endCxn id="217" idx="2"/>
          </p:cNvCxnSpPr>
          <p:nvPr/>
        </p:nvCxnSpPr>
        <p:spPr>
          <a:xfrm>
            <a:off x="1994350" y="2834050"/>
            <a:ext cx="1458000" cy="495900"/>
          </a:xfrm>
          <a:prstGeom prst="straightConnector1">
            <a:avLst/>
          </a:prstGeom>
          <a:noFill/>
          <a:ln cap="flat" cmpd="sng" w="9525">
            <a:solidFill>
              <a:schemeClr val="dk2"/>
            </a:solidFill>
            <a:prstDash val="solid"/>
            <a:round/>
            <a:headEnd len="lg" w="lg" type="none"/>
            <a:tailEnd len="lg" w="lg" type="none"/>
          </a:ln>
        </p:spPr>
      </p:cxnSp>
      <p:cxnSp>
        <p:nvCxnSpPr>
          <p:cNvPr id="224" name="Shape 224"/>
          <p:cNvCxnSpPr/>
          <p:nvPr/>
        </p:nvCxnSpPr>
        <p:spPr>
          <a:xfrm>
            <a:off x="1982888" y="2822548"/>
            <a:ext cx="1586100" cy="1236300"/>
          </a:xfrm>
          <a:prstGeom prst="straightConnector1">
            <a:avLst/>
          </a:prstGeom>
          <a:noFill/>
          <a:ln cap="flat" cmpd="sng" w="9525">
            <a:solidFill>
              <a:schemeClr val="dk2"/>
            </a:solidFill>
            <a:prstDash val="solid"/>
            <a:round/>
            <a:headEnd len="lg" w="lg" type="none"/>
            <a:tailEnd len="lg" w="lg" type="none"/>
          </a:ln>
        </p:spPr>
      </p:cxnSp>
      <p:cxnSp>
        <p:nvCxnSpPr>
          <p:cNvPr id="225" name="Shape 225"/>
          <p:cNvCxnSpPr>
            <a:endCxn id="217" idx="7"/>
          </p:cNvCxnSpPr>
          <p:nvPr/>
        </p:nvCxnSpPr>
        <p:spPr>
          <a:xfrm rot="10800000">
            <a:off x="5149812" y="2237152"/>
            <a:ext cx="1370100" cy="608700"/>
          </a:xfrm>
          <a:prstGeom prst="straightConnector1">
            <a:avLst/>
          </a:prstGeom>
          <a:noFill/>
          <a:ln cap="flat" cmpd="sng" w="9525">
            <a:solidFill>
              <a:schemeClr val="dk2"/>
            </a:solidFill>
            <a:prstDash val="solid"/>
            <a:round/>
            <a:headEnd len="lg" w="lg" type="none"/>
            <a:tailEnd len="lg" w="lg" type="none"/>
          </a:ln>
        </p:spPr>
      </p:cxnSp>
      <p:cxnSp>
        <p:nvCxnSpPr>
          <p:cNvPr id="226" name="Shape 226"/>
          <p:cNvCxnSpPr/>
          <p:nvPr/>
        </p:nvCxnSpPr>
        <p:spPr>
          <a:xfrm flipH="1">
            <a:off x="5295200" y="2845825"/>
            <a:ext cx="1212900" cy="1212900"/>
          </a:xfrm>
          <a:prstGeom prst="straightConnector1">
            <a:avLst/>
          </a:prstGeom>
          <a:noFill/>
          <a:ln cap="flat" cmpd="sng" w="9525">
            <a:solidFill>
              <a:schemeClr val="dk2"/>
            </a:solidFill>
            <a:prstDash val="solid"/>
            <a:round/>
            <a:headEnd len="lg" w="lg" type="none"/>
            <a:tailEnd len="lg" w="lg" type="none"/>
          </a:ln>
        </p:spPr>
      </p:cxnSp>
      <p:sp>
        <p:nvSpPr>
          <p:cNvPr id="227" name="Shape 227"/>
          <p:cNvSpPr/>
          <p:nvPr/>
        </p:nvSpPr>
        <p:spPr>
          <a:xfrm>
            <a:off x="4251350" y="413765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228" name="Shape 228"/>
          <p:cNvCxnSpPr>
            <a:endCxn id="217" idx="3"/>
          </p:cNvCxnSpPr>
          <p:nvPr/>
        </p:nvCxnSpPr>
        <p:spPr>
          <a:xfrm>
            <a:off x="1994288" y="2822548"/>
            <a:ext cx="1749300" cy="16002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User cases</a:t>
            </a:r>
          </a:p>
        </p:txBody>
      </p:sp>
      <p:sp>
        <p:nvSpPr>
          <p:cNvPr id="234" name="Shape 23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rPr lang="en" sz="1800"/>
              <a:t>Registered users - product owner</a:t>
            </a:r>
          </a:p>
          <a:p>
            <a:pPr indent="-190500" lvl="0" marL="342900">
              <a:spcBef>
                <a:spcPts val="0"/>
              </a:spcBef>
              <a:buNone/>
            </a:pPr>
            <a:r>
              <a:t/>
            </a:r>
            <a:endParaRPr sz="1800"/>
          </a:p>
          <a:p>
            <a:pPr indent="-190500" lvl="0" marL="342900">
              <a:spcBef>
                <a:spcPts val="0"/>
              </a:spcBef>
              <a:buNone/>
            </a:pPr>
            <a:r>
              <a:t/>
            </a:r>
            <a:endParaRPr sz="1800"/>
          </a:p>
          <a:p>
            <a:pPr indent="-190500" lvl="0" marL="342900">
              <a:spcBef>
                <a:spcPts val="0"/>
              </a:spcBef>
              <a:buNone/>
            </a:pPr>
            <a:r>
              <a:rPr lang="en" sz="1800"/>
              <a:t>Product</a:t>
            </a:r>
          </a:p>
          <a:p>
            <a:pPr indent="-190500" lvl="0" marL="342900">
              <a:spcBef>
                <a:spcPts val="0"/>
              </a:spcBef>
              <a:buNone/>
            </a:pPr>
            <a:r>
              <a:rPr lang="en" sz="1800"/>
              <a:t>Owner</a:t>
            </a:r>
          </a:p>
        </p:txBody>
      </p:sp>
      <p:sp>
        <p:nvSpPr>
          <p:cNvPr id="235" name="Shape 235"/>
          <p:cNvSpPr/>
          <p:nvPr/>
        </p:nvSpPr>
        <p:spPr>
          <a:xfrm>
            <a:off x="3405675" y="1772825"/>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rPr lang="en"/>
              <a:t>Create projects</a:t>
            </a:r>
          </a:p>
          <a:p>
            <a:pPr indent="0" lvl="0" marL="0">
              <a:spcBef>
                <a:spcPts val="0"/>
              </a:spcBef>
              <a:buNone/>
            </a:pPr>
            <a:r>
              <a:t/>
            </a:r>
            <a:endParaRPr/>
          </a:p>
          <a:p>
            <a:pPr indent="0" lvl="0" marL="0">
              <a:spcBef>
                <a:spcPts val="0"/>
              </a:spcBef>
              <a:buNone/>
            </a:pPr>
            <a:r>
              <a:rPr lang="en"/>
              <a:t>Create requirements</a:t>
            </a:r>
          </a:p>
          <a:p>
            <a:pPr indent="0" lvl="0" marL="0">
              <a:spcBef>
                <a:spcPts val="0"/>
              </a:spcBef>
              <a:buNone/>
            </a:pPr>
            <a:r>
              <a:t/>
            </a:r>
            <a:endParaRPr/>
          </a:p>
          <a:p>
            <a:pPr indent="0" lvl="0" marL="0">
              <a:spcBef>
                <a:spcPts val="0"/>
              </a:spcBef>
              <a:buNone/>
            </a:pPr>
            <a:r>
              <a:rPr lang="en"/>
              <a:t>Finish requirements</a:t>
            </a:r>
          </a:p>
          <a:p>
            <a:pPr indent="0" lvl="0" marL="0">
              <a:spcBef>
                <a:spcPts val="0"/>
              </a:spcBef>
              <a:buNone/>
            </a:pPr>
            <a:r>
              <a:t/>
            </a:r>
            <a:endParaRPr/>
          </a:p>
          <a:p>
            <a:pPr indent="0" lvl="0" marL="0">
              <a:spcBef>
                <a:spcPts val="0"/>
              </a:spcBef>
              <a:buNone/>
            </a:pPr>
            <a:r>
              <a:rPr lang="en"/>
              <a:t>Finish projects</a:t>
            </a:r>
          </a:p>
        </p:txBody>
      </p:sp>
      <p:cxnSp>
        <p:nvCxnSpPr>
          <p:cNvPr id="236" name="Shape 236"/>
          <p:cNvCxnSpPr/>
          <p:nvPr/>
        </p:nvCxnSpPr>
        <p:spPr>
          <a:xfrm flipH="1" rot="10800000">
            <a:off x="1924513" y="2496077"/>
            <a:ext cx="1644300" cy="216000"/>
          </a:xfrm>
          <a:prstGeom prst="straightConnector1">
            <a:avLst/>
          </a:prstGeom>
          <a:noFill/>
          <a:ln cap="flat" cmpd="sng" w="9525">
            <a:solidFill>
              <a:schemeClr val="dk2"/>
            </a:solidFill>
            <a:prstDash val="solid"/>
            <a:round/>
            <a:headEnd len="lg" w="lg" type="none"/>
            <a:tailEnd len="lg" w="lg" type="none"/>
          </a:ln>
        </p:spPr>
      </p:cxnSp>
      <p:cxnSp>
        <p:nvCxnSpPr>
          <p:cNvPr id="237" name="Shape 237"/>
          <p:cNvCxnSpPr/>
          <p:nvPr/>
        </p:nvCxnSpPr>
        <p:spPr>
          <a:xfrm>
            <a:off x="1906975" y="2694200"/>
            <a:ext cx="1498800" cy="245100"/>
          </a:xfrm>
          <a:prstGeom prst="straightConnector1">
            <a:avLst/>
          </a:prstGeom>
          <a:noFill/>
          <a:ln cap="flat" cmpd="sng" w="9525">
            <a:solidFill>
              <a:schemeClr val="dk2"/>
            </a:solidFill>
            <a:prstDash val="solid"/>
            <a:round/>
            <a:headEnd len="lg" w="lg" type="none"/>
            <a:tailEnd len="lg" w="lg" type="none"/>
          </a:ln>
        </p:spPr>
      </p:cxnSp>
      <p:cxnSp>
        <p:nvCxnSpPr>
          <p:cNvPr id="238" name="Shape 238"/>
          <p:cNvCxnSpPr/>
          <p:nvPr/>
        </p:nvCxnSpPr>
        <p:spPr>
          <a:xfrm>
            <a:off x="1924525" y="2712075"/>
            <a:ext cx="1527900" cy="938400"/>
          </a:xfrm>
          <a:prstGeom prst="straightConnector1">
            <a:avLst/>
          </a:prstGeom>
          <a:noFill/>
          <a:ln cap="flat" cmpd="sng" w="9525">
            <a:solidFill>
              <a:schemeClr val="dk2"/>
            </a:solidFill>
            <a:prstDash val="solid"/>
            <a:round/>
            <a:headEnd len="lg" w="lg" type="none"/>
            <a:tailEnd len="lg" w="lg" type="none"/>
          </a:ln>
        </p:spPr>
      </p:cxnSp>
      <p:cxnSp>
        <p:nvCxnSpPr>
          <p:cNvPr id="239" name="Shape 239"/>
          <p:cNvCxnSpPr>
            <a:endCxn id="235" idx="3"/>
          </p:cNvCxnSpPr>
          <p:nvPr/>
        </p:nvCxnSpPr>
        <p:spPr>
          <a:xfrm>
            <a:off x="1947913" y="2694173"/>
            <a:ext cx="1749000" cy="1716900"/>
          </a:xfrm>
          <a:prstGeom prst="straightConnector1">
            <a:avLst/>
          </a:prstGeom>
          <a:noFill/>
          <a:ln cap="flat" cmpd="sng" w="9525">
            <a:solidFill>
              <a:schemeClr val="dk2"/>
            </a:solidFill>
            <a:prstDash val="solid"/>
            <a:round/>
            <a:headEnd len="lg" w="lg" type="none"/>
            <a:tailEnd len="lg" w="lg" type="none"/>
          </a:ln>
        </p:spPr>
      </p:cxnSp>
      <p:sp>
        <p:nvSpPr>
          <p:cNvPr id="240" name="Shape 240"/>
          <p:cNvSpPr/>
          <p:nvPr/>
        </p:nvSpPr>
        <p:spPr>
          <a:xfrm>
            <a:off x="4187100" y="26009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1" name="Shape 241"/>
          <p:cNvSpPr/>
          <p:nvPr/>
        </p:nvSpPr>
        <p:spPr>
          <a:xfrm>
            <a:off x="4187100" y="3195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2" name="Shape 242"/>
          <p:cNvSpPr/>
          <p:nvPr/>
        </p:nvSpPr>
        <p:spPr>
          <a:xfrm>
            <a:off x="4187100" y="38372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Functional requirement</a:t>
            </a:r>
          </a:p>
        </p:txBody>
      </p:sp>
      <p:sp>
        <p:nvSpPr>
          <p:cNvPr id="248" name="Shape 24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rtl="0">
              <a:spcBef>
                <a:spcPts val="0"/>
              </a:spcBef>
              <a:buNone/>
            </a:pPr>
            <a:r>
              <a:rPr b="1" lang="en" sz="1800"/>
              <a:t>All users:</a:t>
            </a:r>
            <a:r>
              <a:rPr lang="en" sz="1800"/>
              <a:t> Create account, Privacy Policy</a:t>
            </a:r>
          </a:p>
          <a:p>
            <a:pPr indent="-190500" lvl="0" marL="342900">
              <a:spcBef>
                <a:spcPts val="0"/>
              </a:spcBef>
              <a:buNone/>
            </a:pPr>
            <a:r>
              <a:rPr b="1" lang="en" sz="1800"/>
              <a:t>Registered users: </a:t>
            </a:r>
          </a:p>
          <a:p>
            <a:pPr indent="-190500" lvl="0" marL="342900">
              <a:spcBef>
                <a:spcPts val="0"/>
              </a:spcBef>
              <a:buNone/>
            </a:pPr>
            <a:r>
              <a:rPr b="1" lang="en" sz="1800"/>
              <a:t>	Product owner:</a:t>
            </a:r>
          </a:p>
          <a:p>
            <a:pPr indent="-190500" lvl="0" marL="1257300" rtl="0">
              <a:spcBef>
                <a:spcPts val="0"/>
              </a:spcBef>
              <a:buNone/>
            </a:pPr>
            <a:r>
              <a:rPr lang="en" sz="1800"/>
              <a:t>Login, project and requirement (create, delete or finish)</a:t>
            </a:r>
          </a:p>
          <a:p>
            <a:pPr indent="-260350" lvl="0" marL="1257300" rtl="0">
              <a:spcBef>
                <a:spcPts val="0"/>
              </a:spcBef>
              <a:buClr>
                <a:schemeClr val="dk1"/>
              </a:buClr>
              <a:buSzPts val="1100"/>
              <a:buFont typeface="Arial"/>
              <a:buNone/>
            </a:pPr>
            <a:r>
              <a:rPr lang="en" sz="1800"/>
              <a:t>View finished and deteled history(desirable feature)</a:t>
            </a:r>
          </a:p>
          <a:p>
            <a:pPr indent="-260350" lvl="0" marL="1257300" rtl="0">
              <a:spcBef>
                <a:spcPts val="0"/>
              </a:spcBef>
              <a:buClr>
                <a:schemeClr val="dk1"/>
              </a:buClr>
              <a:buSzPts val="1100"/>
              <a:buFont typeface="Arial"/>
              <a:buNone/>
            </a:pPr>
            <a:r>
              <a:rPr lang="en" sz="1800"/>
              <a:t>Security questions, personal biography(optional)</a:t>
            </a:r>
          </a:p>
          <a:p>
            <a:pPr indent="-190500" lvl="0" marL="342900" rtl="0">
              <a:spcBef>
                <a:spcPts val="0"/>
              </a:spcBef>
              <a:buNone/>
            </a:pPr>
            <a:r>
              <a:rPr b="1" lang="en" sz="1800"/>
              <a:t>	Developer: </a:t>
            </a:r>
            <a:r>
              <a:rPr lang="en" sz="1800"/>
              <a:t>View and finish assigned requirements.</a:t>
            </a:r>
          </a:p>
          <a:p>
            <a:pPr indent="-190500" lvl="0" marL="342900" rtl="0">
              <a:spcBef>
                <a:spcPts val="0"/>
              </a:spcBef>
              <a:buNone/>
            </a:pPr>
            <a:r>
              <a:rPr b="1" lang="en" sz="1800"/>
              <a:t>	Scrum master: </a:t>
            </a:r>
            <a:r>
              <a:rPr lang="en" sz="1800"/>
              <a:t>View all requirements.</a:t>
            </a: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